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59" r:id="rId4"/>
    <p:sldId id="260" r:id="rId5"/>
    <p:sldId id="258" r:id="rId6"/>
    <p:sldId id="261" r:id="rId7"/>
    <p:sldId id="267" r:id="rId8"/>
    <p:sldId id="262" r:id="rId9"/>
    <p:sldId id="263" r:id="rId10"/>
    <p:sldId id="264" r:id="rId11"/>
    <p:sldId id="268" r:id="rId12"/>
    <p:sldId id="274" r:id="rId13"/>
    <p:sldId id="275" r:id="rId14"/>
    <p:sldId id="270" r:id="rId15"/>
    <p:sldId id="271" r:id="rId16"/>
    <p:sldId id="269" r:id="rId17"/>
    <p:sldId id="272" r:id="rId18"/>
    <p:sldId id="273" r:id="rId19"/>
    <p:sldId id="265" r:id="rId20"/>
    <p:sldId id="266" r:id="rId21"/>
    <p:sldId id="276" r:id="rId22"/>
    <p:sldId id="277" r:id="rId23"/>
    <p:sldId id="278" r:id="rId24"/>
    <p:sldId id="279" r:id="rId25"/>
    <p:sldId id="280" r:id="rId26"/>
    <p:sldId id="283" r:id="rId27"/>
    <p:sldId id="281" r:id="rId28"/>
  </p:sldIdLst>
  <p:sldSz cx="9144000" cy="6858000" type="screen4x3"/>
  <p:notesSz cx="6761163" cy="99425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8BA9"/>
    <a:srgbClr val="9A88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57" autoAdjust="0"/>
    <p:restoredTop sz="94607" autoAdjust="0"/>
  </p:normalViewPr>
  <p:slideViewPr>
    <p:cSldViewPr>
      <p:cViewPr>
        <p:scale>
          <a:sx n="100" d="100"/>
          <a:sy n="100" d="100"/>
        </p:scale>
        <p:origin x="-1350" y="-234"/>
      </p:cViewPr>
      <p:guideLst>
        <p:guide orient="horz" pos="2160"/>
        <p:guide pos="2880"/>
      </p:guideLst>
    </p:cSldViewPr>
  </p:slideViewPr>
  <p:outlineViewPr>
    <p:cViewPr>
      <p:scale>
        <a:sx n="33" d="100"/>
        <a:sy n="33" d="100"/>
      </p:scale>
      <p:origin x="0" y="35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154" y="-96"/>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F7332EB6-4CFE-4298-AB35-6E16FF453B18}" type="datetimeFigureOut">
              <a:rPr lang="de-DE" smtClean="0"/>
              <a:pPr/>
              <a:t>15.11.2011</a:t>
            </a:fld>
            <a:endParaRPr lang="de-DE"/>
          </a:p>
        </p:txBody>
      </p:sp>
      <p:sp>
        <p:nvSpPr>
          <p:cNvPr id="4" name="Fußzeilenplatzhalt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1FF795B9-61E5-468B-938A-BE00E7270676}" type="slidenum">
              <a:rPr lang="de-DE" smtClean="0"/>
              <a:pPr/>
              <a:t>‹Nr.›</a:t>
            </a:fld>
            <a:endParaRPr lang="de-DE"/>
          </a:p>
        </p:txBody>
      </p:sp>
    </p:spTree>
    <p:extLst>
      <p:ext uri="{BB962C8B-B14F-4D97-AF65-F5344CB8AC3E}">
        <p14:creationId xmlns:p14="http://schemas.microsoft.com/office/powerpoint/2010/main" val="616285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BF32F351-587A-4CAF-9E7A-1031510CF653}" type="datetimeFigureOut">
              <a:rPr lang="de-DE" smtClean="0"/>
              <a:pPr/>
              <a:t>15.11.2011</a:t>
            </a:fld>
            <a:endParaRPr lang="de-DE"/>
          </a:p>
        </p:txBody>
      </p:sp>
      <p:sp>
        <p:nvSpPr>
          <p:cNvPr id="4" name="Folienbildplatzhalt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0764819-711B-43A5-AAD0-AE597D4EAAB3}" type="slidenum">
              <a:rPr lang="de-DE" smtClean="0"/>
              <a:pPr/>
              <a:t>‹Nr.›</a:t>
            </a:fld>
            <a:endParaRPr lang="de-DE"/>
          </a:p>
        </p:txBody>
      </p:sp>
    </p:spTree>
    <p:extLst>
      <p:ext uri="{BB962C8B-B14F-4D97-AF65-F5344CB8AC3E}">
        <p14:creationId xmlns:p14="http://schemas.microsoft.com/office/powerpoint/2010/main" val="1250603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70764819-711B-43A5-AAD0-AE597D4EAAB3}" type="slidenum">
              <a:rPr lang="de-DE" smtClean="0"/>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a:lstStyle/>
          <a:p>
            <a:fld id="{BC4425C2-14D5-4B58-9DB1-2AD9E043E2A7}" type="slidenum">
              <a:rPr lang="de-DE" smtClean="0"/>
              <a:pPr/>
              <a:t>‹Nr.›</a:t>
            </a:fld>
            <a:endParaRPr lang="de-DE"/>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7924800" y="6416675"/>
            <a:ext cx="762000" cy="365125"/>
          </a:xfrm>
        </p:spPr>
        <p:txBody>
          <a:bodyPr/>
          <a:lstStyle/>
          <a:p>
            <a:fld id="{BC4425C2-14D5-4B58-9DB1-2AD9E043E2A7}"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8A7E603F-E597-490E-9AA9-DC9111C74C01}" type="datetimeFigureOut">
              <a:rPr lang="de-DE" smtClean="0"/>
              <a:pPr/>
              <a:t>15.11.2011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C4425C2-14D5-4B58-9DB1-2AD9E043E2A7}"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A7E603F-E597-490E-9AA9-DC9111C74C01}" type="datetimeFigureOut">
              <a:rPr lang="de-DE" smtClean="0"/>
              <a:pPr/>
              <a:t>15.11.2011</a:t>
            </a:fld>
            <a:endParaRPr lang="de-DE"/>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4425C2-14D5-4B58-9DB1-2AD9E043E2A7}" type="slidenum">
              <a:rPr lang="de-DE" smtClean="0"/>
              <a:pPr/>
              <a:t>‹Nr.›</a:t>
            </a:fld>
            <a:endParaRPr lang="de-D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Satzung Slow Food</a:t>
            </a:r>
            <a:endParaRPr lang="de-DE" dirty="0"/>
          </a:p>
        </p:txBody>
      </p:sp>
      <p:sp>
        <p:nvSpPr>
          <p:cNvPr id="3" name="Untertitel 2"/>
          <p:cNvSpPr>
            <a:spLocks noGrp="1"/>
          </p:cNvSpPr>
          <p:nvPr>
            <p:ph type="subTitle" idx="1"/>
          </p:nvPr>
        </p:nvSpPr>
        <p:spPr/>
        <p:txBody>
          <a:bodyPr>
            <a:normAutofit/>
          </a:bodyPr>
          <a:lstStyle/>
          <a:p>
            <a:endParaRPr lang="de-DE" dirty="0" smtClean="0"/>
          </a:p>
          <a:p>
            <a:r>
              <a:rPr lang="de-DE" dirty="0" smtClean="0">
                <a:solidFill>
                  <a:schemeClr val="bg1"/>
                </a:solidFill>
              </a:rPr>
              <a:t>Die fast unendliche Geschichte</a:t>
            </a:r>
            <a:endParaRPr lang="de-DE" dirty="0">
              <a:solidFill>
                <a:schemeClr val="bg1"/>
              </a:solidFill>
            </a:endParaRPr>
          </a:p>
        </p:txBody>
      </p:sp>
      <p:pic>
        <p:nvPicPr>
          <p:cNvPr id="1027" name="Picture 3" descr="C:\Users\Knihade\Documents\Slowfood\Logo's\Schnecken Logo.TIF"/>
          <p:cNvPicPr>
            <a:picLocks noChangeAspect="1" noChangeArrowheads="1"/>
          </p:cNvPicPr>
          <p:nvPr/>
        </p:nvPicPr>
        <p:blipFill>
          <a:blip r:embed="rId2" cstate="print"/>
          <a:srcRect/>
          <a:stretch>
            <a:fillRect/>
          </a:stretch>
        </p:blipFill>
        <p:spPr bwMode="auto">
          <a:xfrm>
            <a:off x="7215206" y="214290"/>
            <a:ext cx="1605453" cy="111461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4"/>
          <p:cNvSpPr>
            <a:spLocks noGrp="1"/>
          </p:cNvSpPr>
          <p:nvPr>
            <p:ph idx="1"/>
          </p:nvPr>
        </p:nvSpPr>
        <p:spPr>
          <a:xfrm>
            <a:off x="3357554" y="1428736"/>
            <a:ext cx="2214578" cy="135732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normAutofit fontScale="55000" lnSpcReduction="20000"/>
          </a:bodyPr>
          <a:lstStyle/>
          <a:p>
            <a:pPr algn="ctr">
              <a:buNone/>
            </a:pPr>
            <a:r>
              <a:rPr lang="de-DE" dirty="0" smtClean="0">
                <a:solidFill>
                  <a:schemeClr val="bg1"/>
                </a:solidFill>
              </a:rPr>
              <a:t>Rechtlich </a:t>
            </a:r>
          </a:p>
          <a:p>
            <a:pPr algn="ctr">
              <a:buNone/>
            </a:pPr>
            <a:r>
              <a:rPr lang="de-DE" dirty="0" smtClean="0">
                <a:solidFill>
                  <a:schemeClr val="bg1"/>
                </a:solidFill>
              </a:rPr>
              <a:t>selbständige</a:t>
            </a:r>
          </a:p>
          <a:p>
            <a:pPr algn="ctr">
              <a:buNone/>
            </a:pPr>
            <a:r>
              <a:rPr lang="de-DE" dirty="0" err="1" smtClean="0">
                <a:solidFill>
                  <a:schemeClr val="bg1"/>
                </a:solidFill>
              </a:rPr>
              <a:t>Convivien</a:t>
            </a:r>
            <a:endParaRPr lang="de-DE" dirty="0">
              <a:solidFill>
                <a:schemeClr val="bg1"/>
              </a:solidFill>
            </a:endParaRPr>
          </a:p>
        </p:txBody>
      </p:sp>
      <p:sp>
        <p:nvSpPr>
          <p:cNvPr id="7" name="Textfeld 6"/>
          <p:cNvSpPr txBox="1"/>
          <p:nvPr/>
        </p:nvSpPr>
        <p:spPr>
          <a:xfrm>
            <a:off x="428596" y="1643050"/>
            <a:ext cx="2928958" cy="1200329"/>
          </a:xfrm>
          <a:prstGeom prst="rect">
            <a:avLst/>
          </a:prstGeom>
          <a:noFill/>
        </p:spPr>
        <p:txBody>
          <a:bodyPr wrap="square" rtlCol="0">
            <a:spAutoFit/>
          </a:bodyPr>
          <a:lstStyle/>
          <a:p>
            <a:r>
              <a:rPr lang="de-DE" dirty="0" smtClean="0">
                <a:solidFill>
                  <a:schemeClr val="bg1"/>
                </a:solidFill>
              </a:rPr>
              <a:t>Ein </a:t>
            </a:r>
            <a:r>
              <a:rPr lang="de-DE" dirty="0" err="1" smtClean="0">
                <a:solidFill>
                  <a:schemeClr val="bg1"/>
                </a:solidFill>
              </a:rPr>
              <a:t>Convivium</a:t>
            </a:r>
            <a:r>
              <a:rPr lang="de-DE" dirty="0" smtClean="0">
                <a:solidFill>
                  <a:schemeClr val="bg1"/>
                </a:solidFill>
              </a:rPr>
              <a:t> gründet einen eigenen Verein.</a:t>
            </a:r>
          </a:p>
          <a:p>
            <a:r>
              <a:rPr lang="de-DE" dirty="0" err="1" smtClean="0">
                <a:solidFill>
                  <a:schemeClr val="bg1"/>
                </a:solidFill>
              </a:rPr>
              <a:t>zB</a:t>
            </a:r>
            <a:r>
              <a:rPr lang="de-DE" dirty="0" smtClean="0">
                <a:solidFill>
                  <a:schemeClr val="bg1"/>
                </a:solidFill>
              </a:rPr>
              <a:t>. Slow Food </a:t>
            </a:r>
            <a:r>
              <a:rPr lang="de-DE" dirty="0" err="1" smtClean="0">
                <a:solidFill>
                  <a:schemeClr val="bg1"/>
                </a:solidFill>
              </a:rPr>
              <a:t>Convivium</a:t>
            </a:r>
            <a:r>
              <a:rPr lang="de-DE" dirty="0" smtClean="0">
                <a:solidFill>
                  <a:schemeClr val="bg1"/>
                </a:solidFill>
              </a:rPr>
              <a:t> Nordhessen e.V</a:t>
            </a:r>
            <a:r>
              <a:rPr lang="de-DE" dirty="0" smtClean="0"/>
              <a:t>.</a:t>
            </a:r>
            <a:endParaRPr lang="de-DE" dirty="0"/>
          </a:p>
        </p:txBody>
      </p:sp>
      <p:sp>
        <p:nvSpPr>
          <p:cNvPr id="8" name="Textfeld 7"/>
          <p:cNvSpPr txBox="1"/>
          <p:nvPr/>
        </p:nvSpPr>
        <p:spPr>
          <a:xfrm>
            <a:off x="5572132" y="1643050"/>
            <a:ext cx="3071834" cy="1200329"/>
          </a:xfrm>
          <a:prstGeom prst="rect">
            <a:avLst/>
          </a:prstGeom>
          <a:noFill/>
        </p:spPr>
        <p:txBody>
          <a:bodyPr wrap="square" rtlCol="0">
            <a:spAutoFit/>
          </a:bodyPr>
          <a:lstStyle/>
          <a:p>
            <a:r>
              <a:rPr lang="de-DE" dirty="0" smtClean="0">
                <a:solidFill>
                  <a:schemeClr val="bg1"/>
                </a:solidFill>
              </a:rPr>
              <a:t>Damit wird das </a:t>
            </a:r>
            <a:r>
              <a:rPr lang="de-DE" dirty="0" err="1" smtClean="0">
                <a:solidFill>
                  <a:schemeClr val="bg1"/>
                </a:solidFill>
              </a:rPr>
              <a:t>Convivium</a:t>
            </a:r>
            <a:r>
              <a:rPr lang="de-DE" dirty="0" smtClean="0">
                <a:solidFill>
                  <a:schemeClr val="bg1"/>
                </a:solidFill>
              </a:rPr>
              <a:t> geschäftsfähig und kann die anfallenden Geschäfte </a:t>
            </a:r>
            <a:r>
              <a:rPr lang="de-DE" dirty="0" err="1" smtClean="0">
                <a:solidFill>
                  <a:schemeClr val="bg1"/>
                </a:solidFill>
              </a:rPr>
              <a:t>un</a:t>
            </a:r>
            <a:r>
              <a:rPr lang="de-DE" dirty="0" smtClean="0">
                <a:solidFill>
                  <a:schemeClr val="bg1"/>
                </a:solidFill>
              </a:rPr>
              <a:t>- abhängig von SFD tätigen</a:t>
            </a:r>
            <a:endParaRPr lang="de-DE" dirty="0">
              <a:solidFill>
                <a:schemeClr val="bg1"/>
              </a:solidFill>
            </a:endParaRPr>
          </a:p>
        </p:txBody>
      </p:sp>
      <p:sp>
        <p:nvSpPr>
          <p:cNvPr id="9" name="Textfeld 8"/>
          <p:cNvSpPr txBox="1"/>
          <p:nvPr/>
        </p:nvSpPr>
        <p:spPr>
          <a:xfrm>
            <a:off x="500034" y="3214686"/>
            <a:ext cx="8215370" cy="2862322"/>
          </a:xfrm>
          <a:prstGeom prst="rect">
            <a:avLst/>
          </a:prstGeom>
          <a:noFill/>
        </p:spPr>
        <p:txBody>
          <a:bodyPr wrap="square" rtlCol="0">
            <a:spAutoFit/>
          </a:bodyPr>
          <a:lstStyle/>
          <a:p>
            <a:r>
              <a:rPr lang="de-DE" dirty="0" smtClean="0">
                <a:solidFill>
                  <a:schemeClr val="bg1"/>
                </a:solidFill>
              </a:rPr>
              <a:t>Dies bedeutet:</a:t>
            </a:r>
          </a:p>
          <a:p>
            <a:r>
              <a:rPr lang="de-DE" dirty="0" smtClean="0">
                <a:solidFill>
                  <a:schemeClr val="bg1"/>
                </a:solidFill>
              </a:rPr>
              <a:t>Eigenständiger Vorstand mit Vertretungsmacht im Sinne des §26 BGB und folglich eigener Finanzverwaltung und im Prinzip eigener Mitgliederverwaltung.</a:t>
            </a:r>
          </a:p>
          <a:p>
            <a:r>
              <a:rPr lang="de-DE" dirty="0" smtClean="0">
                <a:solidFill>
                  <a:schemeClr val="bg1"/>
                </a:solidFill>
              </a:rPr>
              <a:t>Die Finanzausstattung zwischen SFD und CV muss geregelt werden.</a:t>
            </a:r>
          </a:p>
          <a:p>
            <a:r>
              <a:rPr lang="de-DE" dirty="0" smtClean="0">
                <a:solidFill>
                  <a:schemeClr val="bg1"/>
                </a:solidFill>
              </a:rPr>
              <a:t>Logonutzung muss geregelt werden.</a:t>
            </a:r>
          </a:p>
          <a:p>
            <a:r>
              <a:rPr lang="de-DE" dirty="0" smtClean="0">
                <a:solidFill>
                  <a:schemeClr val="bg1"/>
                </a:solidFill>
              </a:rPr>
              <a:t>Aufgabenverteilung zwischen SFD und CV muss vertraglich geregelt werden</a:t>
            </a:r>
          </a:p>
          <a:p>
            <a:r>
              <a:rPr lang="de-DE" dirty="0" smtClean="0">
                <a:solidFill>
                  <a:schemeClr val="bg1"/>
                </a:solidFill>
              </a:rPr>
              <a:t>Die Mitglieder von SFD müssen Doppelmitgliedschaft erwerben, nämlich bei SFD und beim rechtlich selbständigen </a:t>
            </a:r>
            <a:r>
              <a:rPr lang="de-DE" dirty="0" err="1" smtClean="0">
                <a:solidFill>
                  <a:schemeClr val="bg1"/>
                </a:solidFill>
              </a:rPr>
              <a:t>Convivium</a:t>
            </a:r>
            <a:r>
              <a:rPr lang="de-DE" dirty="0" smtClean="0">
                <a:solidFill>
                  <a:schemeClr val="bg1"/>
                </a:solidFill>
              </a:rPr>
              <a:t>.</a:t>
            </a:r>
          </a:p>
          <a:p>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4"/>
          <p:cNvSpPr>
            <a:spLocks noGrp="1"/>
          </p:cNvSpPr>
          <p:nvPr>
            <p:ph idx="1"/>
          </p:nvPr>
        </p:nvSpPr>
        <p:spPr>
          <a:xfrm>
            <a:off x="2123728" y="1484784"/>
            <a:ext cx="2214578" cy="135732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normAutofit fontScale="55000" lnSpcReduction="20000"/>
          </a:bodyPr>
          <a:lstStyle/>
          <a:p>
            <a:pPr algn="ctr">
              <a:buNone/>
            </a:pPr>
            <a:r>
              <a:rPr lang="de-DE" dirty="0" smtClean="0">
                <a:solidFill>
                  <a:schemeClr val="bg1"/>
                </a:solidFill>
              </a:rPr>
              <a:t>Rechtlich </a:t>
            </a:r>
          </a:p>
          <a:p>
            <a:pPr algn="ctr">
              <a:buNone/>
            </a:pPr>
            <a:r>
              <a:rPr lang="de-DE" dirty="0" smtClean="0">
                <a:solidFill>
                  <a:schemeClr val="bg1"/>
                </a:solidFill>
              </a:rPr>
              <a:t>selbständige</a:t>
            </a:r>
          </a:p>
          <a:p>
            <a:pPr algn="ctr">
              <a:buNone/>
            </a:pPr>
            <a:r>
              <a:rPr lang="de-DE" dirty="0" err="1" smtClean="0">
                <a:solidFill>
                  <a:schemeClr val="bg1"/>
                </a:solidFill>
              </a:rPr>
              <a:t>Convivien</a:t>
            </a:r>
            <a:endParaRPr lang="de-DE" dirty="0">
              <a:solidFill>
                <a:schemeClr val="bg1"/>
              </a:solidFill>
            </a:endParaRPr>
          </a:p>
        </p:txBody>
      </p:sp>
      <p:sp>
        <p:nvSpPr>
          <p:cNvPr id="9" name="Textfeld 8"/>
          <p:cNvSpPr txBox="1"/>
          <p:nvPr/>
        </p:nvSpPr>
        <p:spPr>
          <a:xfrm>
            <a:off x="500034" y="2857496"/>
            <a:ext cx="3857652" cy="2954655"/>
          </a:xfrm>
          <a:prstGeom prst="rect">
            <a:avLst/>
          </a:prstGeom>
          <a:noFill/>
        </p:spPr>
        <p:txBody>
          <a:bodyPr wrap="square" rtlCol="0">
            <a:spAutoFit/>
          </a:bodyPr>
          <a:lstStyle/>
          <a:p>
            <a:r>
              <a:rPr lang="de-DE" sz="2400" dirty="0" smtClean="0">
                <a:solidFill>
                  <a:schemeClr val="bg1"/>
                </a:solidFill>
              </a:rPr>
              <a:t>Vorteile:</a:t>
            </a:r>
          </a:p>
          <a:p>
            <a:r>
              <a:rPr lang="de-DE" dirty="0" smtClean="0">
                <a:solidFill>
                  <a:schemeClr val="bg1"/>
                </a:solidFill>
              </a:rPr>
              <a:t>Convivien sind geschäftsfähig.</a:t>
            </a:r>
          </a:p>
          <a:p>
            <a:r>
              <a:rPr lang="de-DE" dirty="0" smtClean="0">
                <a:solidFill>
                  <a:schemeClr val="bg1"/>
                </a:solidFill>
              </a:rPr>
              <a:t>Können gemeinnützig sein.</a:t>
            </a:r>
          </a:p>
          <a:p>
            <a:r>
              <a:rPr lang="de-DE" dirty="0" smtClean="0">
                <a:solidFill>
                  <a:schemeClr val="bg1"/>
                </a:solidFill>
              </a:rPr>
              <a:t>Können Spenden für eigene Tätigkeiten einwerben.</a:t>
            </a:r>
          </a:p>
          <a:p>
            <a:r>
              <a:rPr lang="de-DE" dirty="0" smtClean="0">
                <a:solidFill>
                  <a:schemeClr val="bg1"/>
                </a:solidFill>
              </a:rPr>
              <a:t>Sind geschäftsfähiger Partner für  ihre regionale Institutionen.</a:t>
            </a:r>
          </a:p>
          <a:p>
            <a:r>
              <a:rPr lang="de-DE" dirty="0" smtClean="0">
                <a:solidFill>
                  <a:schemeClr val="bg1"/>
                </a:solidFill>
              </a:rPr>
              <a:t>Große Unabhängigkeit von SFD.</a:t>
            </a:r>
          </a:p>
          <a:p>
            <a:r>
              <a:rPr lang="de-DE" dirty="0" smtClean="0">
                <a:solidFill>
                  <a:schemeClr val="bg1"/>
                </a:solidFill>
              </a:rPr>
              <a:t> </a:t>
            </a:r>
          </a:p>
          <a:p>
            <a:endParaRPr lang="de-DE" dirty="0"/>
          </a:p>
        </p:txBody>
      </p:sp>
      <p:sp>
        <p:nvSpPr>
          <p:cNvPr id="10" name="Textfeld 9"/>
          <p:cNvSpPr txBox="1"/>
          <p:nvPr/>
        </p:nvSpPr>
        <p:spPr>
          <a:xfrm>
            <a:off x="4643438" y="1628800"/>
            <a:ext cx="4000528" cy="4616648"/>
          </a:xfrm>
          <a:prstGeom prst="rect">
            <a:avLst/>
          </a:prstGeom>
          <a:noFill/>
        </p:spPr>
        <p:txBody>
          <a:bodyPr wrap="square" rtlCol="0">
            <a:spAutoFit/>
          </a:bodyPr>
          <a:lstStyle/>
          <a:p>
            <a:r>
              <a:rPr lang="de-DE" sz="2400" dirty="0" smtClean="0">
                <a:solidFill>
                  <a:schemeClr val="bg1"/>
                </a:solidFill>
              </a:rPr>
              <a:t>Nachteile:</a:t>
            </a:r>
          </a:p>
          <a:p>
            <a:r>
              <a:rPr lang="de-DE" dirty="0" smtClean="0">
                <a:solidFill>
                  <a:schemeClr val="bg1"/>
                </a:solidFill>
              </a:rPr>
              <a:t>Hoher Organisationsaufwand zur Erlangung der Selbständigkeit.</a:t>
            </a:r>
          </a:p>
          <a:p>
            <a:r>
              <a:rPr lang="de-DE" dirty="0" smtClean="0">
                <a:solidFill>
                  <a:schemeClr val="bg1"/>
                </a:solidFill>
              </a:rPr>
              <a:t>Haftungsrisiko liegt dann beim CV Vorstand.</a:t>
            </a:r>
          </a:p>
          <a:p>
            <a:r>
              <a:rPr lang="de-DE" dirty="0" smtClean="0">
                <a:solidFill>
                  <a:schemeClr val="bg1"/>
                </a:solidFill>
              </a:rPr>
              <a:t>Im Falle einer Insolvenz wird SFD in Mitleidenschaft gezogen.</a:t>
            </a:r>
          </a:p>
          <a:p>
            <a:r>
              <a:rPr lang="de-DE" dirty="0" smtClean="0">
                <a:solidFill>
                  <a:schemeClr val="bg1"/>
                </a:solidFill>
              </a:rPr>
              <a:t>Große  Selbständigkeit führt zu Schwierigkeiten bei der Umsetzung nationaler Ziele.</a:t>
            </a:r>
          </a:p>
          <a:p>
            <a:r>
              <a:rPr lang="de-DE" dirty="0" smtClean="0">
                <a:solidFill>
                  <a:schemeClr val="bg1"/>
                </a:solidFill>
              </a:rPr>
              <a:t>Wenn nicht alle </a:t>
            </a:r>
            <a:r>
              <a:rPr lang="de-DE" dirty="0" err="1" smtClean="0">
                <a:solidFill>
                  <a:schemeClr val="bg1"/>
                </a:solidFill>
              </a:rPr>
              <a:t>CV‘s</a:t>
            </a:r>
            <a:r>
              <a:rPr lang="de-DE" dirty="0" smtClean="0">
                <a:solidFill>
                  <a:schemeClr val="bg1"/>
                </a:solidFill>
              </a:rPr>
              <a:t> rechtlich selbständig werden wollen,  führt dies zu einer  2 Klassengesellschaft</a:t>
            </a:r>
          </a:p>
          <a:p>
            <a:r>
              <a:rPr lang="de-DE" dirty="0" smtClean="0">
                <a:solidFill>
                  <a:schemeClr val="bg1"/>
                </a:solidFill>
              </a:rPr>
              <a:t>Für das Delegiertenprinzip bedeutet dies, </a:t>
            </a:r>
            <a:r>
              <a:rPr lang="de-DE" b="1" dirty="0" smtClean="0">
                <a:solidFill>
                  <a:schemeClr val="bg1"/>
                </a:solidFill>
              </a:rPr>
              <a:t>alle</a:t>
            </a:r>
            <a:r>
              <a:rPr lang="de-DE" dirty="0" smtClean="0">
                <a:solidFill>
                  <a:schemeClr val="bg1"/>
                </a:solidFill>
              </a:rPr>
              <a:t> Mitglieder müssen Mitglied bei SFD </a:t>
            </a:r>
            <a:r>
              <a:rPr lang="de-DE" b="1" dirty="0" smtClean="0">
                <a:solidFill>
                  <a:schemeClr val="bg1"/>
                </a:solidFill>
              </a:rPr>
              <a:t>und </a:t>
            </a:r>
            <a:r>
              <a:rPr lang="de-DE" dirty="0" smtClean="0">
                <a:solidFill>
                  <a:schemeClr val="bg1"/>
                </a:solidFill>
              </a:rPr>
              <a:t>in einem CV sein</a:t>
            </a:r>
            <a:endParaRPr lang="de-DE"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lgn="ctr">
              <a:buNone/>
            </a:pPr>
            <a:endParaRPr lang="de-DE" sz="3200" dirty="0" smtClean="0"/>
          </a:p>
          <a:p>
            <a:pPr>
              <a:buNone/>
            </a:pP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8" name="Ellipse 7"/>
          <p:cNvSpPr/>
          <p:nvPr/>
        </p:nvSpPr>
        <p:spPr>
          <a:xfrm>
            <a:off x="2714612" y="1214422"/>
            <a:ext cx="2571768" cy="257176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dirty="0" smtClean="0">
                <a:solidFill>
                  <a:schemeClr val="bg1"/>
                </a:solidFill>
              </a:rPr>
              <a:t>Moderne</a:t>
            </a:r>
          </a:p>
          <a:p>
            <a:pPr algn="ctr"/>
            <a:r>
              <a:rPr lang="de-DE" dirty="0" smtClean="0">
                <a:solidFill>
                  <a:schemeClr val="bg1"/>
                </a:solidFill>
              </a:rPr>
              <a:t>Meinungs-</a:t>
            </a:r>
          </a:p>
          <a:p>
            <a:pPr algn="ctr"/>
            <a:r>
              <a:rPr lang="de-DE" dirty="0" smtClean="0">
                <a:solidFill>
                  <a:schemeClr val="bg1"/>
                </a:solidFill>
              </a:rPr>
              <a:t>und</a:t>
            </a:r>
          </a:p>
          <a:p>
            <a:pPr algn="ctr"/>
            <a:r>
              <a:rPr lang="de-DE" dirty="0" smtClean="0">
                <a:solidFill>
                  <a:schemeClr val="bg1"/>
                </a:solidFill>
              </a:rPr>
              <a:t>Abstimmungs-</a:t>
            </a:r>
          </a:p>
          <a:p>
            <a:pPr algn="ctr"/>
            <a:r>
              <a:rPr lang="de-DE" dirty="0" err="1" smtClean="0">
                <a:solidFill>
                  <a:schemeClr val="bg1"/>
                </a:solidFill>
              </a:rPr>
              <a:t>instrumentarien</a:t>
            </a:r>
            <a:endParaRPr lang="de-DE" dirty="0">
              <a:solidFill>
                <a:schemeClr val="bg1"/>
              </a:solidFill>
            </a:endParaRPr>
          </a:p>
        </p:txBody>
      </p:sp>
      <p:sp>
        <p:nvSpPr>
          <p:cNvPr id="9" name="Textfeld 8"/>
          <p:cNvSpPr txBox="1"/>
          <p:nvPr/>
        </p:nvSpPr>
        <p:spPr>
          <a:xfrm>
            <a:off x="428596" y="3929066"/>
            <a:ext cx="8215370" cy="2308324"/>
          </a:xfrm>
          <a:prstGeom prst="rect">
            <a:avLst/>
          </a:prstGeom>
          <a:noFill/>
        </p:spPr>
        <p:txBody>
          <a:bodyPr wrap="square" rtlCol="0">
            <a:spAutoFit/>
          </a:bodyPr>
          <a:lstStyle/>
          <a:p>
            <a:pPr>
              <a:buFont typeface="Arial" pitchFamily="34" charset="0"/>
              <a:buChar char="•"/>
            </a:pPr>
            <a:r>
              <a:rPr lang="de-DE" dirty="0" smtClean="0"/>
              <a:t> </a:t>
            </a:r>
            <a:r>
              <a:rPr lang="de-DE" dirty="0" smtClean="0">
                <a:solidFill>
                  <a:schemeClr val="bg1"/>
                </a:solidFill>
              </a:rPr>
              <a:t>erlauben eine schnelle Meinungsbildung innerhalb des Vereins</a:t>
            </a:r>
          </a:p>
          <a:p>
            <a:pPr>
              <a:buFont typeface="Arial" pitchFamily="34" charset="0"/>
              <a:buChar char="•"/>
            </a:pPr>
            <a:r>
              <a:rPr lang="de-DE" dirty="0" smtClean="0">
                <a:solidFill>
                  <a:schemeClr val="bg1"/>
                </a:solidFill>
              </a:rPr>
              <a:t> sind internetbasiert</a:t>
            </a:r>
          </a:p>
          <a:p>
            <a:pPr>
              <a:buFont typeface="Arial" pitchFamily="34" charset="0"/>
              <a:buChar char="•"/>
            </a:pPr>
            <a:r>
              <a:rPr lang="de-DE" dirty="0" smtClean="0">
                <a:solidFill>
                  <a:schemeClr val="bg1"/>
                </a:solidFill>
              </a:rPr>
              <a:t> sind transparent</a:t>
            </a:r>
          </a:p>
          <a:p>
            <a:pPr>
              <a:buFont typeface="Arial" pitchFamily="34" charset="0"/>
              <a:buChar char="•"/>
            </a:pPr>
            <a:r>
              <a:rPr lang="de-DE" dirty="0" smtClean="0">
                <a:solidFill>
                  <a:schemeClr val="bg1"/>
                </a:solidFill>
              </a:rPr>
              <a:t> haben sich in den letzten Jahren etabliert</a:t>
            </a:r>
          </a:p>
          <a:p>
            <a:pPr>
              <a:buFont typeface="Arial" pitchFamily="34" charset="0"/>
              <a:buChar char="•"/>
            </a:pPr>
            <a:r>
              <a:rPr lang="de-DE" dirty="0" smtClean="0">
                <a:solidFill>
                  <a:schemeClr val="bg1"/>
                </a:solidFill>
              </a:rPr>
              <a:t> können kostenintensive Versammlungen ersetzen</a:t>
            </a:r>
          </a:p>
          <a:p>
            <a:pPr>
              <a:buFont typeface="Arial" pitchFamily="34" charset="0"/>
              <a:buChar char="•"/>
            </a:pPr>
            <a:r>
              <a:rPr lang="de-DE" dirty="0" smtClean="0">
                <a:solidFill>
                  <a:schemeClr val="bg1"/>
                </a:solidFill>
              </a:rPr>
              <a:t> Bei Abstimmungen können alle Mitglieder, sofern sie wollen, ohne dass sie an einem gemeinsamen Ort zusammenkommen, an der Abstimmung teilnehmen.</a:t>
            </a:r>
            <a:endParaRPr lang="de-DE"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lgn="ctr">
              <a:buNone/>
            </a:pPr>
            <a:endParaRPr lang="de-DE" sz="3200" dirty="0" smtClean="0"/>
          </a:p>
          <a:p>
            <a:pPr>
              <a:buNone/>
            </a:pP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8" name="Ellipse 7"/>
          <p:cNvSpPr/>
          <p:nvPr/>
        </p:nvSpPr>
        <p:spPr>
          <a:xfrm>
            <a:off x="3071802" y="1714488"/>
            <a:ext cx="2571768" cy="257176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dirty="0" smtClean="0">
                <a:solidFill>
                  <a:schemeClr val="bg1"/>
                </a:solidFill>
              </a:rPr>
              <a:t>Moderne</a:t>
            </a:r>
          </a:p>
          <a:p>
            <a:pPr algn="ctr"/>
            <a:r>
              <a:rPr lang="de-DE" dirty="0" smtClean="0">
                <a:solidFill>
                  <a:schemeClr val="bg1"/>
                </a:solidFill>
              </a:rPr>
              <a:t>Meinungs-</a:t>
            </a:r>
          </a:p>
          <a:p>
            <a:pPr algn="ctr"/>
            <a:r>
              <a:rPr lang="de-DE" dirty="0" smtClean="0">
                <a:solidFill>
                  <a:schemeClr val="bg1"/>
                </a:solidFill>
              </a:rPr>
              <a:t>und</a:t>
            </a:r>
          </a:p>
          <a:p>
            <a:pPr algn="ctr"/>
            <a:r>
              <a:rPr lang="de-DE" dirty="0" smtClean="0">
                <a:solidFill>
                  <a:schemeClr val="bg1"/>
                </a:solidFill>
              </a:rPr>
              <a:t>Abstimmungs-</a:t>
            </a:r>
          </a:p>
          <a:p>
            <a:pPr algn="ctr"/>
            <a:r>
              <a:rPr lang="de-DE" dirty="0" err="1" smtClean="0">
                <a:solidFill>
                  <a:schemeClr val="bg1"/>
                </a:solidFill>
              </a:rPr>
              <a:t>instrumentarien</a:t>
            </a:r>
            <a:endParaRPr lang="de-DE" dirty="0">
              <a:solidFill>
                <a:schemeClr val="bg1"/>
              </a:solidFill>
            </a:endParaRPr>
          </a:p>
        </p:txBody>
      </p:sp>
      <p:sp>
        <p:nvSpPr>
          <p:cNvPr id="7" name="Textfeld 6"/>
          <p:cNvSpPr txBox="1"/>
          <p:nvPr/>
        </p:nvSpPr>
        <p:spPr>
          <a:xfrm>
            <a:off x="428596" y="1714488"/>
            <a:ext cx="2214578" cy="2339102"/>
          </a:xfrm>
          <a:prstGeom prst="rect">
            <a:avLst/>
          </a:prstGeom>
          <a:noFill/>
        </p:spPr>
        <p:txBody>
          <a:bodyPr wrap="square" rtlCol="0">
            <a:spAutoFit/>
          </a:bodyPr>
          <a:lstStyle/>
          <a:p>
            <a:r>
              <a:rPr lang="de-DE" sz="2000" b="1" dirty="0" smtClean="0">
                <a:solidFill>
                  <a:schemeClr val="bg1"/>
                </a:solidFill>
              </a:rPr>
              <a:t>Vorteile:</a:t>
            </a:r>
          </a:p>
          <a:p>
            <a:pPr>
              <a:buFont typeface="Arial" pitchFamily="34" charset="0"/>
              <a:buChar char="•"/>
            </a:pPr>
            <a:r>
              <a:rPr lang="de-DE" dirty="0" smtClean="0">
                <a:solidFill>
                  <a:schemeClr val="bg1"/>
                </a:solidFill>
              </a:rPr>
              <a:t> Schnelle Meinungsbildung</a:t>
            </a:r>
          </a:p>
          <a:p>
            <a:pPr>
              <a:buFont typeface="Arial" pitchFamily="34" charset="0"/>
              <a:buChar char="•"/>
            </a:pPr>
            <a:r>
              <a:rPr lang="de-DE" dirty="0" smtClean="0">
                <a:solidFill>
                  <a:schemeClr val="bg1"/>
                </a:solidFill>
              </a:rPr>
              <a:t> </a:t>
            </a:r>
            <a:r>
              <a:rPr lang="de-DE" dirty="0" err="1" smtClean="0">
                <a:solidFill>
                  <a:schemeClr val="bg1"/>
                </a:solidFill>
              </a:rPr>
              <a:t>Ortsunab</a:t>
            </a:r>
            <a:r>
              <a:rPr lang="de-DE" dirty="0" smtClean="0">
                <a:solidFill>
                  <a:schemeClr val="bg1"/>
                </a:solidFill>
              </a:rPr>
              <a:t>- </a:t>
            </a:r>
            <a:r>
              <a:rPr lang="de-DE" dirty="0" err="1" smtClean="0">
                <a:solidFill>
                  <a:schemeClr val="bg1"/>
                </a:solidFill>
              </a:rPr>
              <a:t>hängige</a:t>
            </a:r>
            <a:r>
              <a:rPr lang="de-DE" dirty="0" smtClean="0">
                <a:solidFill>
                  <a:schemeClr val="bg1"/>
                </a:solidFill>
              </a:rPr>
              <a:t> Teilnahme aller, die am </a:t>
            </a:r>
            <a:r>
              <a:rPr lang="de-DE" dirty="0" err="1" smtClean="0">
                <a:solidFill>
                  <a:schemeClr val="bg1"/>
                </a:solidFill>
              </a:rPr>
              <a:t>Willensprozeß</a:t>
            </a:r>
            <a:r>
              <a:rPr lang="de-DE" dirty="0" smtClean="0">
                <a:solidFill>
                  <a:schemeClr val="bg1"/>
                </a:solidFill>
              </a:rPr>
              <a:t> teilnehmen wollen. </a:t>
            </a:r>
          </a:p>
        </p:txBody>
      </p:sp>
      <p:sp>
        <p:nvSpPr>
          <p:cNvPr id="10" name="Textfeld 9"/>
          <p:cNvSpPr txBox="1"/>
          <p:nvPr/>
        </p:nvSpPr>
        <p:spPr>
          <a:xfrm>
            <a:off x="428596" y="4000504"/>
            <a:ext cx="3643338" cy="1754326"/>
          </a:xfrm>
          <a:prstGeom prst="rect">
            <a:avLst/>
          </a:prstGeom>
          <a:noFill/>
        </p:spPr>
        <p:txBody>
          <a:bodyPr wrap="square" rtlCol="0">
            <a:spAutoFit/>
          </a:bodyPr>
          <a:lstStyle/>
          <a:p>
            <a:pPr>
              <a:buFont typeface="Arial" pitchFamily="34" charset="0"/>
              <a:buChar char="•"/>
            </a:pPr>
            <a:r>
              <a:rPr lang="de-DE" dirty="0" smtClean="0">
                <a:solidFill>
                  <a:schemeClr val="bg1"/>
                </a:solidFill>
              </a:rPr>
              <a:t> Zeitlich nicht limitiert  durch festgelegten Tagungstag.</a:t>
            </a:r>
          </a:p>
          <a:p>
            <a:pPr>
              <a:buFont typeface="Arial" pitchFamily="34" charset="0"/>
              <a:buChar char="•"/>
            </a:pPr>
            <a:r>
              <a:rPr lang="de-DE" dirty="0" smtClean="0">
                <a:solidFill>
                  <a:schemeClr val="bg1"/>
                </a:solidFill>
              </a:rPr>
              <a:t> Keine zufällige Zusammen- </a:t>
            </a:r>
            <a:r>
              <a:rPr lang="de-DE" dirty="0" err="1" smtClean="0">
                <a:solidFill>
                  <a:schemeClr val="bg1"/>
                </a:solidFill>
              </a:rPr>
              <a:t>setzung</a:t>
            </a:r>
            <a:r>
              <a:rPr lang="de-DE" dirty="0" smtClean="0">
                <a:solidFill>
                  <a:schemeClr val="bg1"/>
                </a:solidFill>
              </a:rPr>
              <a:t> der Teilnehmer, </a:t>
            </a:r>
            <a:r>
              <a:rPr lang="de-DE" dirty="0" err="1" smtClean="0">
                <a:solidFill>
                  <a:schemeClr val="bg1"/>
                </a:solidFill>
              </a:rPr>
              <a:t>begün</a:t>
            </a:r>
            <a:r>
              <a:rPr lang="de-DE" dirty="0" smtClean="0">
                <a:solidFill>
                  <a:schemeClr val="bg1"/>
                </a:solidFill>
              </a:rPr>
              <a:t>- </a:t>
            </a:r>
            <a:r>
              <a:rPr lang="de-DE" dirty="0" err="1" smtClean="0">
                <a:solidFill>
                  <a:schemeClr val="bg1"/>
                </a:solidFill>
              </a:rPr>
              <a:t>stigt</a:t>
            </a:r>
            <a:r>
              <a:rPr lang="de-DE" dirty="0" smtClean="0">
                <a:solidFill>
                  <a:schemeClr val="bg1"/>
                </a:solidFill>
              </a:rPr>
              <a:t> durch den Versammlungs- </a:t>
            </a:r>
            <a:r>
              <a:rPr lang="de-DE" dirty="0" err="1" smtClean="0">
                <a:solidFill>
                  <a:schemeClr val="bg1"/>
                </a:solidFill>
              </a:rPr>
              <a:t>ort</a:t>
            </a:r>
            <a:r>
              <a:rPr lang="de-DE" dirty="0" smtClean="0">
                <a:solidFill>
                  <a:schemeClr val="bg1"/>
                </a:solidFill>
              </a:rPr>
              <a:t>.</a:t>
            </a:r>
            <a:endParaRPr lang="de-DE" dirty="0">
              <a:solidFill>
                <a:schemeClr val="bg1"/>
              </a:solidFill>
            </a:endParaRPr>
          </a:p>
        </p:txBody>
      </p:sp>
      <p:sp>
        <p:nvSpPr>
          <p:cNvPr id="11" name="Textfeld 10"/>
          <p:cNvSpPr txBox="1"/>
          <p:nvPr/>
        </p:nvSpPr>
        <p:spPr>
          <a:xfrm>
            <a:off x="5786446" y="1714488"/>
            <a:ext cx="2714644" cy="2616101"/>
          </a:xfrm>
          <a:prstGeom prst="rect">
            <a:avLst/>
          </a:prstGeom>
          <a:noFill/>
        </p:spPr>
        <p:txBody>
          <a:bodyPr wrap="square" rtlCol="0">
            <a:spAutoFit/>
          </a:bodyPr>
          <a:lstStyle/>
          <a:p>
            <a:r>
              <a:rPr lang="de-DE" sz="2000" b="1" dirty="0" smtClean="0">
                <a:solidFill>
                  <a:schemeClr val="bg1"/>
                </a:solidFill>
              </a:rPr>
              <a:t>Nachteile:</a:t>
            </a:r>
          </a:p>
          <a:p>
            <a:pPr>
              <a:buFont typeface="Arial" pitchFamily="34" charset="0"/>
              <a:buChar char="•"/>
            </a:pPr>
            <a:r>
              <a:rPr lang="de-DE" dirty="0" smtClean="0">
                <a:solidFill>
                  <a:schemeClr val="bg1"/>
                </a:solidFill>
              </a:rPr>
              <a:t> Mitglieder brauchen Internetzugang</a:t>
            </a:r>
          </a:p>
          <a:p>
            <a:pPr>
              <a:buFont typeface="Arial" pitchFamily="34" charset="0"/>
              <a:buChar char="•"/>
            </a:pPr>
            <a:r>
              <a:rPr lang="de-DE" b="1" dirty="0" smtClean="0">
                <a:solidFill>
                  <a:schemeClr val="bg1"/>
                </a:solidFill>
              </a:rPr>
              <a:t> </a:t>
            </a:r>
            <a:r>
              <a:rPr lang="de-DE" dirty="0" smtClean="0">
                <a:solidFill>
                  <a:schemeClr val="bg1"/>
                </a:solidFill>
              </a:rPr>
              <a:t>geheime Abstimmungen sind nicht möglich</a:t>
            </a:r>
          </a:p>
          <a:p>
            <a:pPr>
              <a:buFont typeface="Arial" pitchFamily="34" charset="0"/>
              <a:buChar char="•"/>
            </a:pPr>
            <a:r>
              <a:rPr lang="de-DE" dirty="0" smtClean="0">
                <a:solidFill>
                  <a:schemeClr val="bg1"/>
                </a:solidFill>
              </a:rPr>
              <a:t> persönliche Kommunikation findet nicht statt </a:t>
            </a:r>
            <a:endParaRPr lang="de-DE"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lstStyle/>
          <a:p>
            <a:pPr algn="ctr">
              <a:buNone/>
            </a:pPr>
            <a:endParaRPr lang="de-DE" dirty="0" smtClean="0"/>
          </a:p>
          <a:p>
            <a:pPr algn="ctr">
              <a:buNone/>
            </a:pPr>
            <a:r>
              <a:rPr lang="de-DE" dirty="0" smtClean="0">
                <a:solidFill>
                  <a:schemeClr val="bg1"/>
                </a:solidFill>
              </a:rPr>
              <a:t>Weitere Vorgehensweise</a:t>
            </a:r>
          </a:p>
          <a:p>
            <a:pPr algn="ctr">
              <a:buNone/>
            </a:pPr>
            <a:endParaRPr lang="de-DE" dirty="0" smtClean="0"/>
          </a:p>
          <a:p>
            <a:pPr>
              <a:buNone/>
            </a:pPr>
            <a:endParaRPr lang="de-DE" sz="1800" dirty="0" smtClean="0"/>
          </a:p>
          <a:p>
            <a:pPr>
              <a:buNone/>
            </a:pPr>
            <a:r>
              <a:rPr lang="de-DE" sz="1800" dirty="0" smtClean="0">
                <a:solidFill>
                  <a:schemeClr val="bg1"/>
                </a:solidFill>
              </a:rPr>
              <a:t>Der Vorstand von Slow Food Deutschland hat sich auf Grund der Ergebnisse, die sich aus den Regionalkonferenzen und dem Papier der Grundsatzkommission ( das Delegiertensystem wie im ersten Entwurf April 2011 vorgeschlagen, nicht umzusetzen) ableiten lassen, entschlossen, einen neuen Entwurf der Satzung zu erarbeiten. Dieser soll dem Mitgliederzuwachs  und der zunehmenden Bedeutung von Slow Food Deutschland in der Öffentlichkeit Rechnung tragen.</a:t>
            </a:r>
            <a:endParaRPr lang="de-DE" sz="18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buNone/>
            </a:pPr>
            <a:r>
              <a:rPr lang="de-DE" sz="1800" dirty="0" smtClean="0">
                <a:solidFill>
                  <a:schemeClr val="bg1"/>
                </a:solidFill>
              </a:rPr>
              <a:t>Satzungen sind immer Kompromisslösungen, nur gut für schlechte Zeiten, müssen mit 2/3 der Stimmen verabschiedet werden und bieten dadurch natürlich Heckenschützen jeglicher Couleur Gelegenheit den Prozess beliebig in die Länge zu ziehen.</a:t>
            </a:r>
          </a:p>
          <a:p>
            <a:pPr>
              <a:buNone/>
            </a:pPr>
            <a:r>
              <a:rPr lang="de-DE" sz="1800" dirty="0" smtClean="0">
                <a:solidFill>
                  <a:schemeClr val="bg1"/>
                </a:solidFill>
              </a:rPr>
              <a:t>Zudem möchte ein Vorstand immer viel Freiheiten für die Umsetzung seiner Aufgaben; die Leitung der </a:t>
            </a:r>
            <a:r>
              <a:rPr lang="de-DE" sz="1800" dirty="0" err="1" smtClean="0">
                <a:solidFill>
                  <a:schemeClr val="bg1"/>
                </a:solidFill>
              </a:rPr>
              <a:t>Convivien</a:t>
            </a:r>
            <a:r>
              <a:rPr lang="de-DE" sz="1800" dirty="0" smtClean="0">
                <a:solidFill>
                  <a:schemeClr val="bg1"/>
                </a:solidFill>
              </a:rPr>
              <a:t> größtmögliche Unabhängigkeit von der Zentrale und die Aktiven der Mitglieder viel Mitbestimmung.</a:t>
            </a:r>
          </a:p>
          <a:p>
            <a:pPr>
              <a:buNone/>
            </a:pPr>
            <a:r>
              <a:rPr lang="de-DE" sz="1800" dirty="0" smtClean="0">
                <a:solidFill>
                  <a:schemeClr val="bg1"/>
                </a:solidFill>
              </a:rPr>
              <a:t>Daraus einen Kompromiss zu zimmern ist nicht ganz einfach, zumal die Arbeit an der Satzung zwar hohe Kreativität erfordert, ansonsten aber zu den eher ermüdenden Tätigkeiten zählt, die nur von Wenigen geschätzt wird.</a:t>
            </a:r>
          </a:p>
          <a:p>
            <a:pPr>
              <a:buNone/>
            </a:pPr>
            <a:r>
              <a:rPr lang="de-DE" sz="1800" dirty="0" smtClean="0">
                <a:solidFill>
                  <a:schemeClr val="bg1"/>
                </a:solidFill>
              </a:rPr>
              <a:t>Daher werden hier Lösungsansätze vorgestellt, jedoch nicht mit einem fertigen Text, sondern als Prinzip. Daraus wird dann ein Satzungstext erarbeitet, der auf einer </a:t>
            </a:r>
            <a:r>
              <a:rPr lang="de-DE" sz="1800" dirty="0" err="1" smtClean="0">
                <a:solidFill>
                  <a:schemeClr val="bg1"/>
                </a:solidFill>
              </a:rPr>
              <a:t>ao</a:t>
            </a:r>
            <a:r>
              <a:rPr lang="de-DE" sz="1800" dirty="0" smtClean="0">
                <a:solidFill>
                  <a:schemeClr val="bg1"/>
                </a:solidFill>
              </a:rPr>
              <a:t> MV zur Abstimmung vorgelegt wird.</a:t>
            </a:r>
            <a:endParaRPr lang="de-DE" sz="18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a:xfrm>
            <a:off x="457200" y="1357298"/>
            <a:ext cx="8229600" cy="4952062"/>
          </a:xfrm>
        </p:spPr>
        <p:txBody>
          <a:bodyPr>
            <a:normAutofit lnSpcReduction="10000"/>
          </a:bodyPr>
          <a:lstStyle/>
          <a:p>
            <a:pPr algn="ctr">
              <a:buNone/>
            </a:pPr>
            <a:r>
              <a:rPr lang="de-DE" sz="2400" b="1" dirty="0" smtClean="0">
                <a:solidFill>
                  <a:schemeClr val="bg1"/>
                </a:solidFill>
              </a:rPr>
              <a:t>Tendenzen, die sich aus den durchgeführten Regionalkonferenzen ableiten lassen</a:t>
            </a:r>
          </a:p>
          <a:p>
            <a:r>
              <a:rPr lang="de-DE" sz="1800" dirty="0" smtClean="0">
                <a:solidFill>
                  <a:schemeClr val="bg1"/>
                </a:solidFill>
              </a:rPr>
              <a:t>Delegiertenprinzip ja, jedoch mit der Möglichkeit „hoheitliche Aufgaben“ wie z.B. Wahlen zum Vorstand, Ausrichtung des Vereins, in der direkten Entscheidung der Mitglieder zu belassen.</a:t>
            </a:r>
          </a:p>
          <a:p>
            <a:r>
              <a:rPr lang="de-DE" sz="1800" dirty="0" smtClean="0">
                <a:solidFill>
                  <a:schemeClr val="bg1"/>
                </a:solidFill>
              </a:rPr>
              <a:t>Delegierte müssen gewählt werden. Kein Automatismus.</a:t>
            </a:r>
          </a:p>
          <a:p>
            <a:r>
              <a:rPr lang="de-DE" sz="1800" dirty="0" smtClean="0">
                <a:solidFill>
                  <a:schemeClr val="bg1"/>
                </a:solidFill>
              </a:rPr>
              <a:t>Anzahl der Delegierten soll Anzahl der Stimmen des </a:t>
            </a:r>
            <a:r>
              <a:rPr lang="de-DE" sz="1800" dirty="0" err="1" smtClean="0">
                <a:solidFill>
                  <a:schemeClr val="bg1"/>
                </a:solidFill>
              </a:rPr>
              <a:t>Conviviums</a:t>
            </a:r>
            <a:r>
              <a:rPr lang="de-DE" sz="1800" dirty="0" smtClean="0">
                <a:solidFill>
                  <a:schemeClr val="bg1"/>
                </a:solidFill>
              </a:rPr>
              <a:t> entsprechen, ohne Deckelung nach oben.</a:t>
            </a:r>
          </a:p>
          <a:p>
            <a:r>
              <a:rPr lang="de-DE" sz="1800" dirty="0" smtClean="0">
                <a:solidFill>
                  <a:schemeClr val="bg1"/>
                </a:solidFill>
              </a:rPr>
              <a:t>Delegiertenversammlung  sollte offen für interessierte Mitglieder sein. Unter Umständen auch mit Rederecht.</a:t>
            </a:r>
          </a:p>
          <a:p>
            <a:r>
              <a:rPr lang="de-DE" sz="1800" dirty="0" smtClean="0">
                <a:solidFill>
                  <a:schemeClr val="bg1"/>
                </a:solidFill>
              </a:rPr>
              <a:t>Rechtliche Selbständigkeit wird nicht von allen </a:t>
            </a:r>
            <a:r>
              <a:rPr lang="de-DE" sz="1800" dirty="0" err="1" smtClean="0">
                <a:solidFill>
                  <a:schemeClr val="bg1"/>
                </a:solidFill>
              </a:rPr>
              <a:t>Convivien</a:t>
            </a:r>
            <a:r>
              <a:rPr lang="de-DE" sz="1800" dirty="0" smtClean="0">
                <a:solidFill>
                  <a:schemeClr val="bg1"/>
                </a:solidFill>
              </a:rPr>
              <a:t> angestrebt.</a:t>
            </a:r>
          </a:p>
          <a:p>
            <a:r>
              <a:rPr lang="de-DE" sz="1800" dirty="0" smtClean="0">
                <a:solidFill>
                  <a:schemeClr val="bg1"/>
                </a:solidFill>
              </a:rPr>
              <a:t>Mehr Raum für inhaltliche Diskussionen.</a:t>
            </a:r>
          </a:p>
          <a:p>
            <a:r>
              <a:rPr lang="de-DE" sz="1800" dirty="0" smtClean="0">
                <a:solidFill>
                  <a:schemeClr val="bg1"/>
                </a:solidFill>
              </a:rPr>
              <a:t>Austausch der Mitglieder innerhalb von gemeinsamen Treffen</a:t>
            </a:r>
          </a:p>
          <a:p>
            <a:r>
              <a:rPr lang="de-DE" sz="1800" dirty="0" smtClean="0">
                <a:solidFill>
                  <a:schemeClr val="bg1"/>
                </a:solidFill>
              </a:rPr>
              <a:t>Viele Entscheidungen könnten auf elektronischem Wege getroffen werden, wobei die Rechte der Mitglieder, die daran nicht teilnehmen können, gewahrt werden müssen </a:t>
            </a:r>
            <a:endParaRPr lang="de-DE" sz="18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lstStyle/>
          <a:p>
            <a:pPr algn="ctr">
              <a:buNone/>
            </a:pPr>
            <a:r>
              <a:rPr lang="de-DE" b="1" dirty="0" smtClean="0">
                <a:solidFill>
                  <a:schemeClr val="bg1"/>
                </a:solidFill>
              </a:rPr>
              <a:t>Das Konzept</a:t>
            </a:r>
          </a:p>
          <a:p>
            <a:pPr algn="ctr">
              <a:buNone/>
            </a:pPr>
            <a:endParaRPr lang="de-DE" dirty="0" smtClean="0"/>
          </a:p>
          <a:p>
            <a:r>
              <a:rPr lang="de-DE" sz="1800" b="1" dirty="0" smtClean="0">
                <a:solidFill>
                  <a:schemeClr val="bg1"/>
                </a:solidFill>
              </a:rPr>
              <a:t>Registergericht</a:t>
            </a:r>
            <a:r>
              <a:rPr lang="de-DE" sz="1800" dirty="0" smtClean="0">
                <a:solidFill>
                  <a:schemeClr val="bg1"/>
                </a:solidFill>
              </a:rPr>
              <a:t> bleibt so lange bis neue Satzung eingetragen ist Münster</a:t>
            </a:r>
          </a:p>
          <a:p>
            <a:r>
              <a:rPr lang="de-DE" sz="1800" b="1" dirty="0" smtClean="0">
                <a:solidFill>
                  <a:schemeClr val="bg1"/>
                </a:solidFill>
              </a:rPr>
              <a:t>Zweck und Ziel</a:t>
            </a:r>
            <a:r>
              <a:rPr lang="de-DE" sz="1800" dirty="0" smtClean="0">
                <a:solidFill>
                  <a:schemeClr val="bg1"/>
                </a:solidFill>
              </a:rPr>
              <a:t>e des Vereins werden auf „Bildung“ konzentriert.</a:t>
            </a:r>
          </a:p>
          <a:p>
            <a:r>
              <a:rPr lang="de-DE" sz="1800" b="1" dirty="0" smtClean="0">
                <a:solidFill>
                  <a:schemeClr val="bg1"/>
                </a:solidFill>
              </a:rPr>
              <a:t>Die § 3 und 4  </a:t>
            </a:r>
            <a:r>
              <a:rPr lang="de-DE" sz="1800" dirty="0" smtClean="0">
                <a:solidFill>
                  <a:schemeClr val="bg1"/>
                </a:solidFill>
              </a:rPr>
              <a:t>werden angepasst, um heutigen Gepflogenheiten, wie on-line Anmeldungen zu entsprechen und Präzisierungen im Text durchzuführen.</a:t>
            </a:r>
          </a:p>
          <a:p>
            <a:r>
              <a:rPr lang="de-DE" sz="1800" b="1" dirty="0" smtClean="0">
                <a:solidFill>
                  <a:schemeClr val="bg1"/>
                </a:solidFill>
              </a:rPr>
              <a:t>§6 Organe des Vereins</a:t>
            </a:r>
            <a:r>
              <a:rPr lang="de-DE" sz="1800" dirty="0" smtClean="0">
                <a:solidFill>
                  <a:schemeClr val="bg1"/>
                </a:solidFill>
              </a:rPr>
              <a:t>: hierzu sollen zählen, Vorstand Mitgliederversammlung, Delegiertenversammlung, Schiedskommission.</a:t>
            </a:r>
          </a:p>
          <a:p>
            <a:r>
              <a:rPr lang="de-DE" sz="1800" b="1" dirty="0" smtClean="0">
                <a:solidFill>
                  <a:schemeClr val="bg1"/>
                </a:solidFill>
              </a:rPr>
              <a:t>Vorstand: </a:t>
            </a:r>
            <a:r>
              <a:rPr lang="de-DE" sz="1800" dirty="0" smtClean="0">
                <a:solidFill>
                  <a:schemeClr val="bg1"/>
                </a:solidFill>
              </a:rPr>
              <a:t>Es wird  ein Vorstand bestehend aus 3 Personen vorgeschlagen, mit der Möglichkeit weitere Personen für spezielle Aufgaben zeitlich befristet zu kooptieren. Die Amtszeit soll 4 Jahre betragen , Wiederwahl einmal möglich. Entschädigung für den zeitlichen Aufwand. </a:t>
            </a:r>
          </a:p>
          <a:p>
            <a:endParaRPr lang="de-DE" sz="18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r>
              <a:rPr lang="de-DE" sz="1800" b="1" dirty="0" smtClean="0">
                <a:solidFill>
                  <a:schemeClr val="bg1"/>
                </a:solidFill>
              </a:rPr>
              <a:t>Mitgliederversammlung </a:t>
            </a:r>
            <a:r>
              <a:rPr lang="de-DE" sz="1800" dirty="0" smtClean="0">
                <a:solidFill>
                  <a:schemeClr val="bg1"/>
                </a:solidFill>
              </a:rPr>
              <a:t>hat folgende Aufgaben:</a:t>
            </a:r>
          </a:p>
          <a:p>
            <a:pPr>
              <a:buFont typeface="Wingdings" pitchFamily="2" charset="2"/>
              <a:buChar char="Ø"/>
            </a:pPr>
            <a:r>
              <a:rPr lang="de-DE" sz="1800" dirty="0" smtClean="0">
                <a:solidFill>
                  <a:schemeClr val="bg1"/>
                </a:solidFill>
              </a:rPr>
              <a:t>Wahl und Abberufung des Vorstandes; der Schiedskommission und der Delegierten für Slow Food (Int.) </a:t>
            </a:r>
          </a:p>
          <a:p>
            <a:pPr>
              <a:buFont typeface="Wingdings" pitchFamily="2" charset="2"/>
              <a:buChar char="Ø"/>
            </a:pPr>
            <a:r>
              <a:rPr lang="de-DE" sz="1800" dirty="0" smtClean="0">
                <a:solidFill>
                  <a:schemeClr val="bg1"/>
                </a:solidFill>
              </a:rPr>
              <a:t>Beschlussfassung über grundsätzliche Angelegenheiten, insbesondere die strategische Ausrichtung.</a:t>
            </a:r>
          </a:p>
          <a:p>
            <a:pPr>
              <a:buFont typeface="Wingdings" pitchFamily="2" charset="2"/>
              <a:buChar char="Ø"/>
            </a:pPr>
            <a:r>
              <a:rPr lang="de-DE" sz="1800" dirty="0" smtClean="0">
                <a:solidFill>
                  <a:schemeClr val="bg1"/>
                </a:solidFill>
              </a:rPr>
              <a:t>Beschlussfassung über Anträge, Änderungen der Satzung, sowie Auflösung des Vereins.</a:t>
            </a:r>
          </a:p>
          <a:p>
            <a:r>
              <a:rPr lang="de-DE" sz="1800" b="1" dirty="0" smtClean="0">
                <a:solidFill>
                  <a:schemeClr val="bg1"/>
                </a:solidFill>
              </a:rPr>
              <a:t>Die Mitgliederversammlung  </a:t>
            </a:r>
            <a:r>
              <a:rPr lang="de-DE" sz="1800" dirty="0" smtClean="0">
                <a:solidFill>
                  <a:schemeClr val="bg1"/>
                </a:solidFill>
              </a:rPr>
              <a:t>findet  alle 4 Jahre statt.</a:t>
            </a:r>
          </a:p>
          <a:p>
            <a:pPr>
              <a:buFont typeface="Wingdings" pitchFamily="2" charset="2"/>
              <a:buChar char="Ø"/>
            </a:pPr>
            <a:r>
              <a:rPr lang="de-DE" sz="1800" dirty="0" smtClean="0">
                <a:solidFill>
                  <a:schemeClr val="bg1"/>
                </a:solidFill>
              </a:rPr>
              <a:t>Wahlen und Abstimmungen können persönlich oder als On-line Abstimmungen stattfinden. Details regelt eine Wahlordnung.</a:t>
            </a:r>
          </a:p>
          <a:p>
            <a:pPr>
              <a:buFont typeface="Wingdings" pitchFamily="2" charset="2"/>
              <a:buChar char="Ø"/>
            </a:pPr>
            <a:r>
              <a:rPr lang="de-DE" sz="1800" dirty="0" smtClean="0">
                <a:solidFill>
                  <a:schemeClr val="bg1"/>
                </a:solidFill>
              </a:rPr>
              <a:t>Der Vorstand legt jeweils die Art der Abstimmung fest.</a:t>
            </a:r>
          </a:p>
          <a:p>
            <a:pPr>
              <a:buFont typeface="Wingdings" pitchFamily="2" charset="2"/>
              <a:buChar char="Ø"/>
            </a:pPr>
            <a:r>
              <a:rPr lang="de-DE" sz="1800" dirty="0" smtClean="0">
                <a:solidFill>
                  <a:schemeClr val="bg1"/>
                </a:solidFill>
              </a:rPr>
              <a:t>Die Einberufung kann durch Mitteilung im Magazin, schriftlich oder on-line erfolgen.</a:t>
            </a:r>
          </a:p>
          <a:p>
            <a:pPr>
              <a:buFont typeface="Wingdings" pitchFamily="2" charset="2"/>
              <a:buChar char="Ø"/>
            </a:pPr>
            <a:r>
              <a:rPr lang="de-DE" sz="1800" dirty="0" smtClean="0">
                <a:solidFill>
                  <a:schemeClr val="bg1"/>
                </a:solidFill>
              </a:rPr>
              <a:t>Falls zutreffend, erfolgt die Versendung von Satzungsänderungen per e-</a:t>
            </a:r>
            <a:r>
              <a:rPr lang="de-DE" sz="1800" dirty="0" err="1" smtClean="0">
                <a:solidFill>
                  <a:schemeClr val="bg1"/>
                </a:solidFill>
              </a:rPr>
              <a:t>mail</a:t>
            </a:r>
            <a:r>
              <a:rPr lang="de-DE" sz="1800" dirty="0" smtClean="0">
                <a:solidFill>
                  <a:schemeClr val="bg1"/>
                </a:solidFill>
              </a:rPr>
              <a:t> oder durch Bereitstellung von Download auf der </a:t>
            </a:r>
            <a:r>
              <a:rPr lang="de-DE" sz="1800" dirty="0" smtClean="0"/>
              <a:t>Internetseite</a:t>
            </a:r>
          </a:p>
          <a:p>
            <a:pPr>
              <a:buFont typeface="Wingdings" pitchFamily="2" charset="2"/>
              <a:buChar char="Ø"/>
            </a:pPr>
            <a:endParaRPr lang="de-DE" sz="1800" b="1" dirty="0" smtClean="0"/>
          </a:p>
          <a:p>
            <a:pPr>
              <a:buNone/>
            </a:pPr>
            <a:endParaRPr lang="de-DE" sz="1800" b="1"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buFont typeface="Wingdings" pitchFamily="2" charset="2"/>
              <a:buChar char="Ø"/>
            </a:pPr>
            <a:r>
              <a:rPr lang="de-DE" sz="1800" dirty="0" smtClean="0">
                <a:solidFill>
                  <a:schemeClr val="bg1"/>
                </a:solidFill>
              </a:rPr>
              <a:t>Sie können auch per Post gegen Gebühr angefordert werden.</a:t>
            </a:r>
          </a:p>
          <a:p>
            <a:pPr>
              <a:buFont typeface="Wingdings" pitchFamily="2" charset="2"/>
              <a:buChar char="Ø"/>
            </a:pPr>
            <a:r>
              <a:rPr lang="de-DE" sz="1800" dirty="0" smtClean="0">
                <a:solidFill>
                  <a:schemeClr val="bg1"/>
                </a:solidFill>
              </a:rPr>
              <a:t>Anträge zur MV müssen 10 Tage vorher beim Vorstand schriftlich oder per e-</a:t>
            </a:r>
            <a:r>
              <a:rPr lang="de-DE" sz="1800" dirty="0" err="1" smtClean="0">
                <a:solidFill>
                  <a:schemeClr val="bg1"/>
                </a:solidFill>
              </a:rPr>
              <a:t>mail</a:t>
            </a:r>
            <a:r>
              <a:rPr lang="de-DE" sz="1800" dirty="0" smtClean="0">
                <a:solidFill>
                  <a:schemeClr val="bg1"/>
                </a:solidFill>
              </a:rPr>
              <a:t> eingegangen sein.</a:t>
            </a:r>
          </a:p>
          <a:p>
            <a:r>
              <a:rPr lang="de-DE" sz="1800" b="1" dirty="0" smtClean="0">
                <a:solidFill>
                  <a:schemeClr val="bg1"/>
                </a:solidFill>
              </a:rPr>
              <a:t>Außerordentliche Mitgliederversammlung </a:t>
            </a:r>
            <a:r>
              <a:rPr lang="de-DE" sz="1800" dirty="0" smtClean="0">
                <a:solidFill>
                  <a:schemeClr val="bg1"/>
                </a:solidFill>
              </a:rPr>
              <a:t>wird vom Vorstand einberufen, wenn es das Interesse des Vereins erfordert, die Mehrheit der </a:t>
            </a:r>
            <a:r>
              <a:rPr lang="de-DE" sz="1800" dirty="0" err="1" smtClean="0">
                <a:solidFill>
                  <a:schemeClr val="bg1"/>
                </a:solidFill>
              </a:rPr>
              <a:t>Convivien</a:t>
            </a:r>
            <a:r>
              <a:rPr lang="de-DE" sz="1800" dirty="0" smtClean="0">
                <a:solidFill>
                  <a:schemeClr val="bg1"/>
                </a:solidFill>
              </a:rPr>
              <a:t> (nach Abstimmung) es beantragt oder 1/10 der Mitglieder es schriftlich unter Angabe des geforderten Beratungsgegenstandes verlangt.</a:t>
            </a:r>
          </a:p>
          <a:p>
            <a:r>
              <a:rPr lang="de-DE" sz="1800" b="1" dirty="0" smtClean="0">
                <a:solidFill>
                  <a:schemeClr val="bg1"/>
                </a:solidFill>
              </a:rPr>
              <a:t>Delegiertenversammlung</a:t>
            </a:r>
          </a:p>
          <a:p>
            <a:pPr>
              <a:buFont typeface="Wingdings" pitchFamily="2" charset="2"/>
              <a:buChar char="Ø"/>
            </a:pPr>
            <a:r>
              <a:rPr lang="de-DE" sz="1800" dirty="0" smtClean="0">
                <a:solidFill>
                  <a:schemeClr val="bg1"/>
                </a:solidFill>
              </a:rPr>
              <a:t>Jedes </a:t>
            </a:r>
            <a:r>
              <a:rPr lang="de-DE" sz="1800" dirty="0" err="1" smtClean="0">
                <a:solidFill>
                  <a:schemeClr val="bg1"/>
                </a:solidFill>
              </a:rPr>
              <a:t>Convivium</a:t>
            </a:r>
            <a:r>
              <a:rPr lang="de-DE" sz="1800" dirty="0" smtClean="0">
                <a:solidFill>
                  <a:schemeClr val="bg1"/>
                </a:solidFill>
              </a:rPr>
              <a:t> hat nach einem Schlüssel, der in der Wahlordnung festgelegt wird, eine Anzahl von Delegierten.</a:t>
            </a:r>
          </a:p>
          <a:p>
            <a:pPr>
              <a:buFont typeface="Wingdings" pitchFamily="2" charset="2"/>
              <a:buChar char="Ø"/>
            </a:pPr>
            <a:r>
              <a:rPr lang="de-DE" sz="1800" dirty="0" smtClean="0">
                <a:solidFill>
                  <a:schemeClr val="bg1"/>
                </a:solidFill>
              </a:rPr>
              <a:t>Die Zahl der Delegierten richtet sich nach der Anzahl seiner am 1.Januar des laufenden Jahres gemeldeten Mitglieder.</a:t>
            </a:r>
          </a:p>
          <a:p>
            <a:pPr>
              <a:buFont typeface="Wingdings" pitchFamily="2" charset="2"/>
              <a:buChar char="Ø"/>
            </a:pPr>
            <a:r>
              <a:rPr lang="de-DE" sz="1800" dirty="0" smtClean="0">
                <a:solidFill>
                  <a:schemeClr val="bg1"/>
                </a:solidFill>
              </a:rPr>
              <a:t>1 Stimme  entspricht einem Delegierten. Eine Deckelung nach oben findet nicht statt.</a:t>
            </a:r>
          </a:p>
          <a:p>
            <a:pPr>
              <a:buFont typeface="Wingdings" pitchFamily="2" charset="2"/>
              <a:buChar char="Ø"/>
            </a:pPr>
            <a:endParaRPr lang="de-DE" sz="1800" dirty="0" smtClean="0"/>
          </a:p>
          <a:p>
            <a:pPr>
              <a:buFont typeface="Wingdings" pitchFamily="2" charset="2"/>
              <a:buChar char="Ø"/>
            </a:pPr>
            <a:endParaRPr lang="de-DE" sz="1800" dirty="0" smtClean="0"/>
          </a:p>
          <a:p>
            <a:endParaRPr lang="de-DE" sz="1800" b="1"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buNone/>
            </a:pPr>
            <a:r>
              <a:rPr lang="de-DE" sz="2400" dirty="0" smtClean="0">
                <a:solidFill>
                  <a:schemeClr val="bg1"/>
                </a:solidFill>
              </a:rPr>
              <a:t>Prämissen, die für einen Satzungsentwurf berücksichtigt werden müssen:</a:t>
            </a:r>
          </a:p>
          <a:p>
            <a:r>
              <a:rPr lang="de-DE" sz="1800" dirty="0" smtClean="0">
                <a:solidFill>
                  <a:schemeClr val="bg1"/>
                </a:solidFill>
              </a:rPr>
              <a:t>Slow Food Deutschland ist ein eingetragener Verein und unterliegt deutschem (Vereins)- Recht.</a:t>
            </a:r>
          </a:p>
          <a:p>
            <a:r>
              <a:rPr lang="de-DE" sz="1800" dirty="0" smtClean="0">
                <a:solidFill>
                  <a:schemeClr val="bg1"/>
                </a:solidFill>
              </a:rPr>
              <a:t>Die </a:t>
            </a:r>
            <a:r>
              <a:rPr lang="de-DE" sz="1800" dirty="0" err="1" smtClean="0">
                <a:solidFill>
                  <a:schemeClr val="bg1"/>
                </a:solidFill>
              </a:rPr>
              <a:t>Convivien</a:t>
            </a:r>
            <a:r>
              <a:rPr lang="de-DE" sz="1800" dirty="0" smtClean="0">
                <a:solidFill>
                  <a:schemeClr val="bg1"/>
                </a:solidFill>
              </a:rPr>
              <a:t> sind rechtlich unselbständige Organisationen, die die SF-Arbeit vor Ort betreiben.</a:t>
            </a:r>
          </a:p>
          <a:p>
            <a:r>
              <a:rPr lang="de-DE" sz="1800" dirty="0" smtClean="0">
                <a:solidFill>
                  <a:schemeClr val="bg1"/>
                </a:solidFill>
              </a:rPr>
              <a:t>SFD hat einen Lizenzvertrag über die Logo Nutzung (Schnecke) und bezahlt  jährliche Lizenzgebühren an Slow Food (Int.) in Italien, das ein nach italienischem Recht eingetragener, nicht gemeinnütziger Verein ist.</a:t>
            </a:r>
          </a:p>
          <a:p>
            <a:r>
              <a:rPr lang="de-DE" sz="1800" dirty="0" smtClean="0">
                <a:solidFill>
                  <a:schemeClr val="bg1"/>
                </a:solidFill>
              </a:rPr>
              <a:t>SFD als Verein ist Mitglied bei Slow Food (Int.)</a:t>
            </a:r>
          </a:p>
          <a:p>
            <a:r>
              <a:rPr lang="de-DE" sz="1800" dirty="0" smtClean="0">
                <a:solidFill>
                  <a:schemeClr val="bg1"/>
                </a:solidFill>
              </a:rPr>
              <a:t>Die Mitglieder von SFD  sind „nur“ Mitglieder bei SFD, nicht jedoch Mitglieder im </a:t>
            </a:r>
            <a:r>
              <a:rPr lang="de-DE" sz="1800" dirty="0" err="1" smtClean="0">
                <a:solidFill>
                  <a:schemeClr val="bg1"/>
                </a:solidFill>
              </a:rPr>
              <a:t>Convivium</a:t>
            </a:r>
            <a:r>
              <a:rPr lang="de-DE" sz="1800" dirty="0" smtClean="0">
                <a:solidFill>
                  <a:schemeClr val="bg1"/>
                </a:solidFill>
              </a:rPr>
              <a:t> oder bei Slow Food (Int.)</a:t>
            </a:r>
          </a:p>
          <a:p>
            <a:r>
              <a:rPr lang="de-DE" sz="1800" dirty="0" smtClean="0">
                <a:solidFill>
                  <a:schemeClr val="bg1"/>
                </a:solidFill>
              </a:rPr>
              <a:t>SFD hat das Recht im Rahmen von Lizenzverträgen die Vergabe der „Schnecke“ an „Externe“ und „Interne“ zu regeln.</a:t>
            </a:r>
            <a:endParaRPr lang="de-DE" sz="18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pPr>
              <a:buFont typeface="Wingdings" pitchFamily="2" charset="2"/>
              <a:buChar char="Ø"/>
            </a:pPr>
            <a:r>
              <a:rPr lang="de-DE" sz="1800" dirty="0" smtClean="0">
                <a:solidFill>
                  <a:schemeClr val="bg1"/>
                </a:solidFill>
              </a:rPr>
              <a:t>Als Delegierter kann sich jedes Mitglied eines </a:t>
            </a:r>
            <a:r>
              <a:rPr lang="de-DE" sz="1800" dirty="0" err="1" smtClean="0">
                <a:solidFill>
                  <a:schemeClr val="bg1"/>
                </a:solidFill>
              </a:rPr>
              <a:t>Conviviums</a:t>
            </a:r>
            <a:r>
              <a:rPr lang="de-DE" sz="1800" dirty="0" smtClean="0">
                <a:solidFill>
                  <a:schemeClr val="bg1"/>
                </a:solidFill>
              </a:rPr>
              <a:t> wählen lassen, der über eine e-</a:t>
            </a:r>
            <a:r>
              <a:rPr lang="de-DE" sz="1800" dirty="0" err="1" smtClean="0">
                <a:solidFill>
                  <a:schemeClr val="bg1"/>
                </a:solidFill>
              </a:rPr>
              <a:t>mail</a:t>
            </a:r>
            <a:r>
              <a:rPr lang="de-DE" sz="1800" dirty="0" smtClean="0">
                <a:solidFill>
                  <a:schemeClr val="bg1"/>
                </a:solidFill>
              </a:rPr>
              <a:t> Adresse verfügt.</a:t>
            </a:r>
          </a:p>
          <a:p>
            <a:pPr>
              <a:buFont typeface="Wingdings" pitchFamily="2" charset="2"/>
              <a:buChar char="Ø"/>
            </a:pPr>
            <a:r>
              <a:rPr lang="de-DE" sz="1800" dirty="0" smtClean="0">
                <a:solidFill>
                  <a:schemeClr val="bg1"/>
                </a:solidFill>
              </a:rPr>
              <a:t>Eine Stimmübertragung auf Delegierte anderer </a:t>
            </a:r>
            <a:r>
              <a:rPr lang="de-DE" sz="1800" dirty="0" err="1" smtClean="0">
                <a:solidFill>
                  <a:schemeClr val="bg1"/>
                </a:solidFill>
              </a:rPr>
              <a:t>Convivien</a:t>
            </a:r>
            <a:r>
              <a:rPr lang="de-DE" sz="1800" dirty="0" smtClean="0">
                <a:solidFill>
                  <a:schemeClr val="bg1"/>
                </a:solidFill>
              </a:rPr>
              <a:t> ist nicht möglich.</a:t>
            </a:r>
          </a:p>
          <a:p>
            <a:pPr>
              <a:buFont typeface="Wingdings" pitchFamily="2" charset="2"/>
              <a:buChar char="Ø"/>
            </a:pPr>
            <a:r>
              <a:rPr lang="de-DE" sz="1800" dirty="0" smtClean="0">
                <a:solidFill>
                  <a:schemeClr val="bg1"/>
                </a:solidFill>
              </a:rPr>
              <a:t>Die Wahl der Delegierten wird in einer Wahlordnung geregelt.</a:t>
            </a:r>
          </a:p>
          <a:p>
            <a:r>
              <a:rPr lang="de-DE" sz="1800" b="1" dirty="0" smtClean="0">
                <a:solidFill>
                  <a:schemeClr val="bg1"/>
                </a:solidFill>
              </a:rPr>
              <a:t>Die Delegiertenversammlung </a:t>
            </a:r>
            <a:r>
              <a:rPr lang="de-DE" sz="1800" dirty="0" smtClean="0">
                <a:solidFill>
                  <a:schemeClr val="bg1"/>
                </a:solidFill>
              </a:rPr>
              <a:t> hat folgende Aufgaben:</a:t>
            </a:r>
          </a:p>
          <a:p>
            <a:pPr>
              <a:buFont typeface="Wingdings" pitchFamily="2" charset="2"/>
              <a:buChar char="Ø"/>
            </a:pPr>
            <a:r>
              <a:rPr lang="de-DE" sz="1800" dirty="0" smtClean="0">
                <a:solidFill>
                  <a:schemeClr val="bg1"/>
                </a:solidFill>
              </a:rPr>
              <a:t>Entgegennahme des Geschäftsberichtes des Vorstandes; Entlastung des Vorstands; Genehmigung des Haushaltsplans; Wahl der Kassenprüfer; ggfs. Bestellung des Wirtschaftsprüfers; Festlegung der Höhe und Fälligkeit der Mitgliedsbeiträge; Wahl von Ehrenmitgliedern; Beschlussfassung über vorliegende Anträge; Beschlussfassung über Musterverträge zur Logo-Nutzung mit den </a:t>
            </a:r>
            <a:r>
              <a:rPr lang="de-DE" sz="1800" dirty="0" err="1" smtClean="0">
                <a:solidFill>
                  <a:schemeClr val="bg1"/>
                </a:solidFill>
              </a:rPr>
              <a:t>Convivien</a:t>
            </a:r>
            <a:r>
              <a:rPr lang="de-DE" sz="1800" dirty="0" smtClean="0">
                <a:solidFill>
                  <a:schemeClr val="bg1"/>
                </a:solidFill>
              </a:rPr>
              <a:t>.</a:t>
            </a:r>
          </a:p>
          <a:p>
            <a:r>
              <a:rPr lang="de-DE" sz="1800" b="1" dirty="0" smtClean="0">
                <a:solidFill>
                  <a:schemeClr val="bg1"/>
                </a:solidFill>
              </a:rPr>
              <a:t>Die Delegiertenversammlung </a:t>
            </a:r>
            <a:r>
              <a:rPr lang="de-DE" sz="1800" dirty="0" smtClean="0">
                <a:solidFill>
                  <a:schemeClr val="bg1"/>
                </a:solidFill>
              </a:rPr>
              <a:t>findet halbjährlich statt.</a:t>
            </a:r>
          </a:p>
          <a:p>
            <a:pPr>
              <a:buFont typeface="Wingdings" pitchFamily="2" charset="2"/>
              <a:buChar char="Ø"/>
            </a:pPr>
            <a:r>
              <a:rPr lang="de-DE" sz="1800" dirty="0" smtClean="0">
                <a:solidFill>
                  <a:schemeClr val="bg1"/>
                </a:solidFill>
              </a:rPr>
              <a:t>Sie kann als </a:t>
            </a:r>
            <a:r>
              <a:rPr lang="de-DE" sz="1800" dirty="0" err="1" smtClean="0">
                <a:solidFill>
                  <a:schemeClr val="bg1"/>
                </a:solidFill>
              </a:rPr>
              <a:t>face</a:t>
            </a:r>
            <a:r>
              <a:rPr lang="de-DE" sz="1800" dirty="0" smtClean="0">
                <a:solidFill>
                  <a:schemeClr val="bg1"/>
                </a:solidFill>
              </a:rPr>
              <a:t> </a:t>
            </a:r>
            <a:r>
              <a:rPr lang="de-DE" sz="1800" dirty="0" err="1" smtClean="0">
                <a:solidFill>
                  <a:schemeClr val="bg1"/>
                </a:solidFill>
              </a:rPr>
              <a:t>to</a:t>
            </a:r>
            <a:r>
              <a:rPr lang="de-DE" sz="1800" dirty="0" smtClean="0">
                <a:solidFill>
                  <a:schemeClr val="bg1"/>
                </a:solidFill>
              </a:rPr>
              <a:t> </a:t>
            </a:r>
            <a:r>
              <a:rPr lang="de-DE" sz="1800" dirty="0" err="1" smtClean="0">
                <a:solidFill>
                  <a:schemeClr val="bg1"/>
                </a:solidFill>
              </a:rPr>
              <a:t>face</a:t>
            </a:r>
            <a:r>
              <a:rPr lang="de-DE" sz="1800" dirty="0" smtClean="0">
                <a:solidFill>
                  <a:schemeClr val="bg1"/>
                </a:solidFill>
              </a:rPr>
              <a:t> Veranstaltung oder als on-line Versammlung durchgeführt werden. Die Festlegung erfolgt durch den Vorstand.</a:t>
            </a:r>
          </a:p>
          <a:p>
            <a:pPr>
              <a:buFont typeface="Wingdings" pitchFamily="2" charset="2"/>
              <a:buChar char="Ø"/>
            </a:pPr>
            <a:endParaRPr lang="de-DE" sz="1800" dirty="0" smtClean="0"/>
          </a:p>
          <a:p>
            <a:pPr>
              <a:buNone/>
            </a:pPr>
            <a:endParaRPr lang="de-DE" sz="1800" dirty="0" smtClean="0"/>
          </a:p>
          <a:p>
            <a:pPr>
              <a:buFont typeface="Wingdings" pitchFamily="2" charset="2"/>
              <a:buChar char="Ø"/>
            </a:pPr>
            <a:endParaRPr lang="de-DE" sz="1800" dirty="0" smtClean="0"/>
          </a:p>
        </p:txBody>
      </p:sp>
      <p:sp>
        <p:nvSpPr>
          <p:cNvPr id="6" name="Inhaltsplatzhalter 2"/>
          <p:cNvSpPr txBox="1">
            <a:spLocks/>
          </p:cNvSpPr>
          <p:nvPr/>
        </p:nvSpPr>
        <p:spPr>
          <a:xfrm>
            <a:off x="609600" y="1752600"/>
            <a:ext cx="8229600" cy="4709160"/>
          </a:xfrm>
          <a:prstGeom prst="rect">
            <a:avLst/>
          </a:prstGeom>
        </p:spPr>
        <p:txBody>
          <a:bodyPr vert="horz">
            <a:normAutofit/>
          </a:bodyPr>
          <a:lstStyle/>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3200" b="0"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32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pPr>
              <a:buFont typeface="Wingdings" pitchFamily="2" charset="2"/>
              <a:buChar char="Ø"/>
            </a:pPr>
            <a:r>
              <a:rPr lang="de-DE" sz="1800" dirty="0" smtClean="0">
                <a:solidFill>
                  <a:schemeClr val="bg1"/>
                </a:solidFill>
              </a:rPr>
              <a:t>Die  Einladung erfolgt im Magazin,  schriftlich oder per e-</a:t>
            </a:r>
            <a:r>
              <a:rPr lang="de-DE" sz="1800" dirty="0" err="1" smtClean="0">
                <a:solidFill>
                  <a:schemeClr val="bg1"/>
                </a:solidFill>
              </a:rPr>
              <a:t>mail</a:t>
            </a:r>
            <a:r>
              <a:rPr lang="de-DE" sz="1800" dirty="0" smtClean="0">
                <a:solidFill>
                  <a:schemeClr val="bg1"/>
                </a:solidFill>
              </a:rPr>
              <a:t> unter Angabe der vorläufigen Tagesordnung, der Veranstaltungsart (</a:t>
            </a:r>
            <a:r>
              <a:rPr lang="de-DE" sz="1800" dirty="0" err="1" smtClean="0">
                <a:solidFill>
                  <a:schemeClr val="bg1"/>
                </a:solidFill>
              </a:rPr>
              <a:t>face</a:t>
            </a:r>
            <a:r>
              <a:rPr lang="de-DE" sz="1800" dirty="0" smtClean="0">
                <a:solidFill>
                  <a:schemeClr val="bg1"/>
                </a:solidFill>
              </a:rPr>
              <a:t> </a:t>
            </a:r>
            <a:r>
              <a:rPr lang="de-DE" sz="1800" dirty="0" err="1" smtClean="0">
                <a:solidFill>
                  <a:schemeClr val="bg1"/>
                </a:solidFill>
              </a:rPr>
              <a:t>to</a:t>
            </a:r>
            <a:r>
              <a:rPr lang="de-DE" sz="1800" dirty="0" smtClean="0">
                <a:solidFill>
                  <a:schemeClr val="bg1"/>
                </a:solidFill>
              </a:rPr>
              <a:t> </a:t>
            </a:r>
            <a:r>
              <a:rPr lang="de-DE" sz="1800" dirty="0" err="1" smtClean="0">
                <a:solidFill>
                  <a:schemeClr val="bg1"/>
                </a:solidFill>
              </a:rPr>
              <a:t>face</a:t>
            </a:r>
            <a:r>
              <a:rPr lang="de-DE" sz="1800" dirty="0" smtClean="0">
                <a:solidFill>
                  <a:schemeClr val="bg1"/>
                </a:solidFill>
              </a:rPr>
              <a:t> oder on-line) und ggfs. des Tagungsortes.</a:t>
            </a:r>
          </a:p>
          <a:p>
            <a:pPr>
              <a:buFont typeface="Wingdings" pitchFamily="2" charset="2"/>
              <a:buChar char="Ø"/>
            </a:pPr>
            <a:r>
              <a:rPr lang="de-DE" sz="1800" dirty="0" smtClean="0">
                <a:solidFill>
                  <a:schemeClr val="bg1"/>
                </a:solidFill>
              </a:rPr>
              <a:t>Mit der Einladung zur Delegiertenversammlung  stellt der Vorstand den Finanzbericht über den vergangenen Berichtszeitraum und bei der Delegiertenversammlung im 2.Halbjahr den Haushaltsplan für das kommende Geschäftsjahr per e-</a:t>
            </a:r>
            <a:r>
              <a:rPr lang="de-DE" sz="1800" dirty="0" err="1" smtClean="0">
                <a:solidFill>
                  <a:schemeClr val="bg1"/>
                </a:solidFill>
              </a:rPr>
              <a:t>mail</a:t>
            </a:r>
            <a:r>
              <a:rPr lang="de-DE" sz="1800" dirty="0" smtClean="0">
                <a:solidFill>
                  <a:schemeClr val="bg1"/>
                </a:solidFill>
              </a:rPr>
              <a:t> oder zum Download im Internet auf der Homepage zur Verfügung. </a:t>
            </a:r>
          </a:p>
          <a:p>
            <a:pPr>
              <a:buFont typeface="Wingdings" pitchFamily="2" charset="2"/>
              <a:buChar char="Ø"/>
            </a:pPr>
            <a:r>
              <a:rPr lang="de-DE" sz="1800" dirty="0" smtClean="0">
                <a:solidFill>
                  <a:schemeClr val="bg1"/>
                </a:solidFill>
              </a:rPr>
              <a:t>Die Unterlagen stehen allen Vereinsmitgliedern zur Einsicht zur Verfügung.</a:t>
            </a:r>
          </a:p>
          <a:p>
            <a:pPr>
              <a:buFont typeface="Wingdings" pitchFamily="2" charset="2"/>
              <a:buChar char="Ø"/>
            </a:pPr>
            <a:r>
              <a:rPr lang="de-DE" sz="1800" dirty="0" smtClean="0">
                <a:solidFill>
                  <a:schemeClr val="bg1"/>
                </a:solidFill>
              </a:rPr>
              <a:t>Face </a:t>
            </a:r>
            <a:r>
              <a:rPr lang="de-DE" sz="1800" dirty="0" err="1" smtClean="0">
                <a:solidFill>
                  <a:schemeClr val="bg1"/>
                </a:solidFill>
              </a:rPr>
              <a:t>to</a:t>
            </a:r>
            <a:r>
              <a:rPr lang="de-DE" sz="1800" dirty="0" smtClean="0">
                <a:solidFill>
                  <a:schemeClr val="bg1"/>
                </a:solidFill>
              </a:rPr>
              <a:t> </a:t>
            </a:r>
            <a:r>
              <a:rPr lang="de-DE" sz="1800" dirty="0" err="1" smtClean="0">
                <a:solidFill>
                  <a:schemeClr val="bg1"/>
                </a:solidFill>
              </a:rPr>
              <a:t>face</a:t>
            </a:r>
            <a:r>
              <a:rPr lang="de-DE" sz="1800" dirty="0" smtClean="0">
                <a:solidFill>
                  <a:schemeClr val="bg1"/>
                </a:solidFill>
              </a:rPr>
              <a:t> Versammlungen stehen allen Vereinsmitgliedern offen. Allerdings ohne Rederecht.</a:t>
            </a:r>
          </a:p>
          <a:p>
            <a:pPr>
              <a:buFont typeface="Wingdings" pitchFamily="2" charset="2"/>
              <a:buChar char="Ø"/>
            </a:pPr>
            <a:r>
              <a:rPr lang="de-DE" sz="1800" dirty="0" smtClean="0">
                <a:solidFill>
                  <a:schemeClr val="bg1"/>
                </a:solidFill>
              </a:rPr>
              <a:t>Jeder Delegierte kann bis spätestens 10 Tage vor der Delegierten- </a:t>
            </a:r>
            <a:r>
              <a:rPr lang="de-DE" sz="1800" dirty="0" err="1" smtClean="0">
                <a:solidFill>
                  <a:schemeClr val="bg1"/>
                </a:solidFill>
              </a:rPr>
              <a:t>versammlung</a:t>
            </a:r>
            <a:r>
              <a:rPr lang="de-DE" sz="1800" dirty="0" smtClean="0">
                <a:solidFill>
                  <a:schemeClr val="bg1"/>
                </a:solidFill>
              </a:rPr>
              <a:t>  schriftlich Ergänzungsanträge stellen. </a:t>
            </a:r>
          </a:p>
          <a:p>
            <a:pPr>
              <a:buFont typeface="Wingdings" pitchFamily="2" charset="2"/>
              <a:buChar char="Ø"/>
            </a:pPr>
            <a:endParaRPr lang="de-DE" dirty="0"/>
          </a:p>
        </p:txBody>
      </p:sp>
      <p:sp>
        <p:nvSpPr>
          <p:cNvPr id="6" name="Inhaltsplatzhalter 2"/>
          <p:cNvSpPr txBox="1">
            <a:spLocks/>
          </p:cNvSpPr>
          <p:nvPr/>
        </p:nvSpPr>
        <p:spPr>
          <a:xfrm>
            <a:off x="609600" y="1752600"/>
            <a:ext cx="8229600" cy="4709160"/>
          </a:xfrm>
          <a:prstGeom prst="rect">
            <a:avLst/>
          </a:prstGeom>
        </p:spPr>
        <p:txBody>
          <a:bodyPr vert="horz">
            <a:normAutofit/>
          </a:bodyPr>
          <a:lstStyle/>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endParaRPr kumimoji="0" lang="de-DE" sz="3200" b="0"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endParaRPr kumimoji="0" lang="de-DE" sz="32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endParaRPr kumimoji="0" lang="de-DE"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pPr>
              <a:buFont typeface="Wingdings" pitchFamily="2" charset="2"/>
              <a:buChar char="Ø"/>
            </a:pPr>
            <a:r>
              <a:rPr lang="de-DE" sz="1800" dirty="0" smtClean="0">
                <a:solidFill>
                  <a:schemeClr val="bg1"/>
                </a:solidFill>
              </a:rPr>
              <a:t>Eine außerordentliche Delegiertenversammlung ist vom Vorstand einzuberufen, wenn es das Interesse des Vereins erfordert, wenn die Mehrheit der </a:t>
            </a:r>
            <a:r>
              <a:rPr lang="de-DE" sz="1800" dirty="0" err="1" smtClean="0">
                <a:solidFill>
                  <a:schemeClr val="bg1"/>
                </a:solidFill>
              </a:rPr>
              <a:t>Convivien</a:t>
            </a:r>
            <a:r>
              <a:rPr lang="de-DE" sz="1800" dirty="0" smtClean="0">
                <a:solidFill>
                  <a:schemeClr val="bg1"/>
                </a:solidFill>
              </a:rPr>
              <a:t> (Abstimmung)  es beantragt, oder wenn 1/10 der Mitglieder dies schriftlich unter Angabe des geforderten Beratungsgegenstandes verlangt.</a:t>
            </a:r>
          </a:p>
          <a:p>
            <a:r>
              <a:rPr lang="de-DE" sz="1800" b="1" dirty="0" smtClean="0">
                <a:solidFill>
                  <a:schemeClr val="bg1"/>
                </a:solidFill>
              </a:rPr>
              <a:t>Satzungsänderungen </a:t>
            </a:r>
            <a:r>
              <a:rPr lang="de-DE" sz="1800" dirty="0" smtClean="0">
                <a:solidFill>
                  <a:schemeClr val="bg1"/>
                </a:solidFill>
              </a:rPr>
              <a:t>können nur von der Mitgliederversammlung mit 2/3 der Stimmen beschlossen werden. Die beantragte Satzungsänderung  </a:t>
            </a:r>
            <a:r>
              <a:rPr lang="de-DE" sz="1800" dirty="0" err="1" smtClean="0">
                <a:solidFill>
                  <a:schemeClr val="bg1"/>
                </a:solidFill>
              </a:rPr>
              <a:t>muß</a:t>
            </a:r>
            <a:r>
              <a:rPr lang="de-DE" sz="1800" dirty="0" smtClean="0">
                <a:solidFill>
                  <a:schemeClr val="bg1"/>
                </a:solidFill>
              </a:rPr>
              <a:t> in Form einer Synopse und mit schriftlicher Begründung mit der Einladung zur MV bekannt gegeben werden. </a:t>
            </a:r>
          </a:p>
          <a:p>
            <a:pPr>
              <a:buFont typeface="Wingdings" pitchFamily="2" charset="2"/>
              <a:buChar char="Ø"/>
            </a:pPr>
            <a:r>
              <a:rPr lang="de-DE" sz="1800" b="1" dirty="0" smtClean="0">
                <a:solidFill>
                  <a:schemeClr val="bg1"/>
                </a:solidFill>
              </a:rPr>
              <a:t>Der Vorstand </a:t>
            </a:r>
            <a:r>
              <a:rPr lang="de-DE" sz="1800" dirty="0" smtClean="0">
                <a:solidFill>
                  <a:schemeClr val="bg1"/>
                </a:solidFill>
              </a:rPr>
              <a:t>wird ermächtigt</a:t>
            </a:r>
            <a:r>
              <a:rPr lang="de-DE" sz="1800" b="1" dirty="0" smtClean="0">
                <a:solidFill>
                  <a:schemeClr val="bg1"/>
                </a:solidFill>
              </a:rPr>
              <a:t>, Satzungsänderungen, </a:t>
            </a:r>
            <a:r>
              <a:rPr lang="de-DE" sz="1800" dirty="0" smtClean="0">
                <a:solidFill>
                  <a:schemeClr val="bg1"/>
                </a:solidFill>
              </a:rPr>
              <a:t>die von dem zuständigen Registergericht oder Finanzamt für erforderlich gehalten werden, selbst mit einfacher Mehrheit zu beschließen und bei dem Registergericht anzumelden.</a:t>
            </a:r>
            <a:endParaRPr lang="de-DE" sz="1800" dirty="0">
              <a:solidFill>
                <a:schemeClr val="bg1"/>
              </a:solidFill>
            </a:endParaRPr>
          </a:p>
        </p:txBody>
      </p:sp>
      <p:sp>
        <p:nvSpPr>
          <p:cNvPr id="6" name="Inhaltsplatzhalter 2"/>
          <p:cNvSpPr txBox="1">
            <a:spLocks/>
          </p:cNvSpPr>
          <p:nvPr/>
        </p:nvSpPr>
        <p:spPr>
          <a:xfrm>
            <a:off x="609600" y="1500174"/>
            <a:ext cx="8229600" cy="4961586"/>
          </a:xfrm>
          <a:prstGeom prst="rect">
            <a:avLst/>
          </a:prstGeom>
        </p:spPr>
        <p:txBody>
          <a:bodyPr vert="horz">
            <a:normAutofit/>
          </a:bodyPr>
          <a:lstStyle/>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3200" b="0"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32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r>
              <a:rPr lang="de-DE" sz="1800" b="1" dirty="0" err="1" smtClean="0">
                <a:solidFill>
                  <a:schemeClr val="bg1"/>
                </a:solidFill>
              </a:rPr>
              <a:t>Convivien</a:t>
            </a:r>
            <a:r>
              <a:rPr lang="de-DE" sz="1800" b="1" dirty="0" smtClean="0">
                <a:solidFill>
                  <a:schemeClr val="bg1"/>
                </a:solidFill>
              </a:rPr>
              <a:t> </a:t>
            </a:r>
            <a:r>
              <a:rPr lang="de-DE" sz="1800" dirty="0" smtClean="0">
                <a:solidFill>
                  <a:schemeClr val="bg1"/>
                </a:solidFill>
              </a:rPr>
              <a:t>sollten in der Gründungsphase aus mind. 30 Personen bestehen, jährlich mindestens 4 Veranstaltungen incl. der Mitglieder- </a:t>
            </a:r>
            <a:r>
              <a:rPr lang="de-DE" sz="1800" dirty="0" err="1" smtClean="0">
                <a:solidFill>
                  <a:schemeClr val="bg1"/>
                </a:solidFill>
              </a:rPr>
              <a:t>versammlung</a:t>
            </a:r>
            <a:r>
              <a:rPr lang="de-DE" sz="1800" dirty="0" smtClean="0">
                <a:solidFill>
                  <a:schemeClr val="bg1"/>
                </a:solidFill>
              </a:rPr>
              <a:t> durchführen.</a:t>
            </a:r>
          </a:p>
          <a:p>
            <a:pPr>
              <a:buFont typeface="Wingdings" pitchFamily="2" charset="2"/>
              <a:buChar char="Ø"/>
            </a:pPr>
            <a:r>
              <a:rPr lang="de-DE" sz="1800" dirty="0" smtClean="0">
                <a:solidFill>
                  <a:schemeClr val="bg1"/>
                </a:solidFill>
              </a:rPr>
              <a:t>Bei Fehlen dieser Voraussetzungen kann der Vorstand die Auflösung beschließen. Die Mitglieder sind dann nach eigenem Wunsch anderen </a:t>
            </a:r>
            <a:r>
              <a:rPr lang="de-DE" sz="1800" dirty="0" err="1" smtClean="0">
                <a:solidFill>
                  <a:schemeClr val="bg1"/>
                </a:solidFill>
              </a:rPr>
              <a:t>CV‘s</a:t>
            </a:r>
            <a:r>
              <a:rPr lang="de-DE" sz="1800" dirty="0" smtClean="0">
                <a:solidFill>
                  <a:schemeClr val="bg1"/>
                </a:solidFill>
              </a:rPr>
              <a:t> zu zuweisen.</a:t>
            </a:r>
          </a:p>
          <a:p>
            <a:pPr>
              <a:buFont typeface="Wingdings" pitchFamily="2" charset="2"/>
              <a:buChar char="Ø"/>
            </a:pPr>
            <a:r>
              <a:rPr lang="de-DE" sz="1800" dirty="0" err="1" smtClean="0">
                <a:solidFill>
                  <a:schemeClr val="bg1"/>
                </a:solidFill>
              </a:rPr>
              <a:t>Convivienleiter</a:t>
            </a:r>
            <a:r>
              <a:rPr lang="de-DE" sz="1800" dirty="0" smtClean="0">
                <a:solidFill>
                  <a:schemeClr val="bg1"/>
                </a:solidFill>
              </a:rPr>
              <a:t> und deren Stellvertreter werden für 4 Jahre gewählt.</a:t>
            </a:r>
          </a:p>
          <a:p>
            <a:pPr>
              <a:buFont typeface="Wingdings" pitchFamily="2" charset="2"/>
              <a:buChar char="Ø"/>
            </a:pPr>
            <a:r>
              <a:rPr lang="de-DE" sz="1800" dirty="0" err="1" smtClean="0">
                <a:solidFill>
                  <a:schemeClr val="bg1"/>
                </a:solidFill>
              </a:rPr>
              <a:t>Convivien</a:t>
            </a:r>
            <a:r>
              <a:rPr lang="de-DE" sz="1800" dirty="0" smtClean="0">
                <a:solidFill>
                  <a:schemeClr val="bg1"/>
                </a:solidFill>
              </a:rPr>
              <a:t> mit mehr als 100 Mitglieder wählen ein Leitungsteam mit min. 4 Personen und entsprechenden Zuständigkeiten.</a:t>
            </a:r>
          </a:p>
          <a:p>
            <a:pPr>
              <a:buFont typeface="Wingdings" pitchFamily="2" charset="2"/>
              <a:buChar char="Ø"/>
            </a:pPr>
            <a:r>
              <a:rPr lang="de-DE" sz="1800" dirty="0" smtClean="0">
                <a:solidFill>
                  <a:schemeClr val="bg1"/>
                </a:solidFill>
              </a:rPr>
              <a:t>Die Leitung des </a:t>
            </a:r>
            <a:r>
              <a:rPr lang="de-DE" sz="1800" dirty="0" err="1" smtClean="0">
                <a:solidFill>
                  <a:schemeClr val="bg1"/>
                </a:solidFill>
              </a:rPr>
              <a:t>Convivium</a:t>
            </a:r>
            <a:r>
              <a:rPr lang="de-DE" sz="1800" dirty="0" smtClean="0">
                <a:solidFill>
                  <a:schemeClr val="bg1"/>
                </a:solidFill>
              </a:rPr>
              <a:t> ist so lange im Amt, bis ein Nachfolger gewählt ist.</a:t>
            </a:r>
          </a:p>
          <a:p>
            <a:pPr>
              <a:buFont typeface="Wingdings" pitchFamily="2" charset="2"/>
              <a:buChar char="Ø"/>
            </a:pPr>
            <a:r>
              <a:rPr lang="de-DE" sz="1800" dirty="0" err="1" smtClean="0">
                <a:solidFill>
                  <a:schemeClr val="bg1"/>
                </a:solidFill>
              </a:rPr>
              <a:t>Convivien</a:t>
            </a:r>
            <a:r>
              <a:rPr lang="de-DE" sz="1800" dirty="0" smtClean="0">
                <a:solidFill>
                  <a:schemeClr val="bg1"/>
                </a:solidFill>
              </a:rPr>
              <a:t> können sich zu größeren Einheiten zusammenschließen</a:t>
            </a:r>
          </a:p>
          <a:p>
            <a:pPr>
              <a:buFont typeface="Wingdings" pitchFamily="2" charset="2"/>
              <a:buChar char="Ø"/>
            </a:pPr>
            <a:r>
              <a:rPr lang="de-DE" sz="1800" dirty="0" err="1" smtClean="0">
                <a:solidFill>
                  <a:schemeClr val="bg1"/>
                </a:solidFill>
              </a:rPr>
              <a:t>Convivien</a:t>
            </a:r>
            <a:r>
              <a:rPr lang="de-DE" sz="1800" dirty="0" smtClean="0">
                <a:solidFill>
                  <a:schemeClr val="bg1"/>
                </a:solidFill>
              </a:rPr>
              <a:t> können Vereine gründen, um geschäftsfähig zu werden. Die Vereine werden vertraglich über die Logo Nutzung eingebunden.</a:t>
            </a:r>
          </a:p>
          <a:p>
            <a:pPr>
              <a:buNone/>
            </a:pPr>
            <a:endParaRPr lang="de-DE" dirty="0"/>
          </a:p>
        </p:txBody>
      </p:sp>
      <p:sp>
        <p:nvSpPr>
          <p:cNvPr id="6" name="Inhaltsplatzhalter 2"/>
          <p:cNvSpPr txBox="1">
            <a:spLocks/>
          </p:cNvSpPr>
          <p:nvPr/>
        </p:nvSpPr>
        <p:spPr>
          <a:xfrm>
            <a:off x="609600" y="1752600"/>
            <a:ext cx="8229600" cy="4709160"/>
          </a:xfrm>
          <a:prstGeom prst="rect">
            <a:avLst/>
          </a:prstGeom>
        </p:spPr>
        <p:txBody>
          <a:bodyPr vert="horz">
            <a:normAutofit/>
          </a:bodyPr>
          <a:lstStyle/>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endParaRPr kumimoji="0" lang="de-DE"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endParaRPr kumimoji="0" lang="de-DE"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endParaRPr kumimoji="0" lang="de-DE"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pPr>
              <a:buFont typeface="Wingdings" pitchFamily="2" charset="2"/>
              <a:buChar char="Ø"/>
            </a:pPr>
            <a:r>
              <a:rPr lang="de-DE" sz="1800" dirty="0" smtClean="0">
                <a:solidFill>
                  <a:schemeClr val="bg1"/>
                </a:solidFill>
              </a:rPr>
              <a:t>Die </a:t>
            </a:r>
            <a:r>
              <a:rPr lang="de-DE" sz="1800" dirty="0" err="1" smtClean="0">
                <a:solidFill>
                  <a:schemeClr val="bg1"/>
                </a:solidFill>
              </a:rPr>
              <a:t>Convivienleitertagung</a:t>
            </a:r>
            <a:r>
              <a:rPr lang="de-DE" sz="1800" dirty="0" smtClean="0">
                <a:solidFill>
                  <a:schemeClr val="bg1"/>
                </a:solidFill>
              </a:rPr>
              <a:t> findet nicht mehr in der bisherigen Form statt, da davon auszugehen ist, dass alle </a:t>
            </a:r>
            <a:r>
              <a:rPr lang="de-DE" sz="1800" dirty="0" err="1" smtClean="0">
                <a:solidFill>
                  <a:schemeClr val="bg1"/>
                </a:solidFill>
              </a:rPr>
              <a:t>Convivienleiter</a:t>
            </a:r>
            <a:r>
              <a:rPr lang="de-DE" sz="1800" dirty="0" smtClean="0">
                <a:solidFill>
                  <a:schemeClr val="bg1"/>
                </a:solidFill>
              </a:rPr>
              <a:t> als Delegierte gewählt werden. Die Rechte gehen auf die Delegiertenversammlung über.</a:t>
            </a:r>
          </a:p>
          <a:p>
            <a:r>
              <a:rPr lang="de-DE" sz="1800" b="1" dirty="0" smtClean="0">
                <a:solidFill>
                  <a:schemeClr val="bg1"/>
                </a:solidFill>
              </a:rPr>
              <a:t>Abstimmungen im Internet </a:t>
            </a:r>
            <a:r>
              <a:rPr lang="de-DE" sz="1800" dirty="0" smtClean="0">
                <a:solidFill>
                  <a:schemeClr val="bg1"/>
                </a:solidFill>
              </a:rPr>
              <a:t>werden in einem separaten Dokument beschrieben.</a:t>
            </a:r>
          </a:p>
          <a:p>
            <a:pPr>
              <a:buFont typeface="Wingdings" pitchFamily="2" charset="2"/>
              <a:buChar char="Ø"/>
            </a:pPr>
            <a:r>
              <a:rPr lang="de-DE" sz="1800" b="1" dirty="0" smtClean="0">
                <a:solidFill>
                  <a:schemeClr val="bg1"/>
                </a:solidFill>
              </a:rPr>
              <a:t>Bei Einladung zu einer on-line Abstimmung </a:t>
            </a:r>
            <a:r>
              <a:rPr lang="de-DE" sz="1800" dirty="0" smtClean="0">
                <a:solidFill>
                  <a:schemeClr val="bg1"/>
                </a:solidFill>
              </a:rPr>
              <a:t>wird 4 Wochen vorher ein Diskussionsraum eingerichtet. Er kann nur betreten werden mit Mitgliedsnummer und Name. Mit der Einladung wird Öffnung und Schließung des Diskussionsraumes angegeben.</a:t>
            </a:r>
          </a:p>
          <a:p>
            <a:pPr>
              <a:buFont typeface="Wingdings" pitchFamily="2" charset="2"/>
              <a:buChar char="Ø"/>
            </a:pPr>
            <a:r>
              <a:rPr lang="de-DE" sz="1800" dirty="0" smtClean="0">
                <a:solidFill>
                  <a:schemeClr val="bg1"/>
                </a:solidFill>
              </a:rPr>
              <a:t>Der Antragsteller ist Sponsor seines Antrages. Die eingestellten Anträge können dort diskutiert werden und erhalten so Unterstützer. Der Sponsor hat die Möglichkeit seinen Antrag dem Diskussionsverlauf anzupassen.</a:t>
            </a:r>
          </a:p>
          <a:p>
            <a:pPr>
              <a:buFont typeface="Wingdings" pitchFamily="2" charset="2"/>
              <a:buChar char="Ø"/>
            </a:pPr>
            <a:r>
              <a:rPr lang="de-DE" sz="1800" dirty="0" smtClean="0">
                <a:solidFill>
                  <a:schemeClr val="bg1"/>
                </a:solidFill>
              </a:rPr>
              <a:t>Der Diskussionszeitraum beträgt 2 Wochen. Danach werden die Anträge erfasst und zur Abstimmung vorbereitet.</a:t>
            </a:r>
          </a:p>
          <a:p>
            <a:pPr>
              <a:buFont typeface="Wingdings" pitchFamily="2" charset="2"/>
              <a:buChar char="Ø"/>
            </a:pPr>
            <a:endParaRPr lang="de-DE" sz="1800" dirty="0"/>
          </a:p>
        </p:txBody>
      </p:sp>
      <p:sp>
        <p:nvSpPr>
          <p:cNvPr id="6" name="Inhaltsplatzhalter 2"/>
          <p:cNvSpPr txBox="1">
            <a:spLocks/>
          </p:cNvSpPr>
          <p:nvPr/>
        </p:nvSpPr>
        <p:spPr>
          <a:xfrm>
            <a:off x="642910" y="1643050"/>
            <a:ext cx="8229600" cy="4709160"/>
          </a:xfrm>
          <a:prstGeom prst="rect">
            <a:avLst/>
          </a:prstGeom>
        </p:spPr>
        <p:txBody>
          <a:bodyPr vert="horz">
            <a:normAutofit/>
          </a:bodyPr>
          <a:lstStyle/>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endParaRPr kumimoji="0" lang="de-DE"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r>
              <a:rPr lang="de-DE" sz="1800" b="1" dirty="0" smtClean="0">
                <a:solidFill>
                  <a:schemeClr val="bg1"/>
                </a:solidFill>
              </a:rPr>
              <a:t>On-line Abstimmung </a:t>
            </a:r>
            <a:r>
              <a:rPr lang="de-DE" sz="1800" dirty="0" smtClean="0">
                <a:solidFill>
                  <a:schemeClr val="bg1"/>
                </a:solidFill>
              </a:rPr>
              <a:t> wird durchgeführt innerhalb einer Woche. Die Öffnung und Schließung des Abstimmungsraumes wird mit der Einladung übersandt. Zugangsberechtigung mit Name und Mitgliedsnummer. Diese Abstimmungen sind grundsätzlich nicht geheim.</a:t>
            </a:r>
          </a:p>
          <a:p>
            <a:pPr>
              <a:buFont typeface="Wingdings" pitchFamily="2" charset="2"/>
              <a:buChar char="Ø"/>
            </a:pPr>
            <a:r>
              <a:rPr lang="de-DE" sz="1800" dirty="0" smtClean="0">
                <a:solidFill>
                  <a:schemeClr val="bg1"/>
                </a:solidFill>
              </a:rPr>
              <a:t>Abstimmung läuft über eine Woche. Zeitgleich findet auch die Stimmabgabe auf postalischem Wege statt. In dieser Zeit werden keine Ergebnisse veröffentlich.</a:t>
            </a:r>
          </a:p>
          <a:p>
            <a:pPr>
              <a:buFont typeface="Wingdings" pitchFamily="2" charset="2"/>
              <a:buChar char="Ø"/>
            </a:pPr>
            <a:r>
              <a:rPr lang="de-DE" sz="1800" dirty="0" smtClean="0">
                <a:solidFill>
                  <a:schemeClr val="bg1"/>
                </a:solidFill>
              </a:rPr>
              <a:t>Am Ende werden die Ergebnisse unter Aufsicht einer benannten Person</a:t>
            </a:r>
          </a:p>
          <a:p>
            <a:pPr>
              <a:buNone/>
            </a:pPr>
            <a:r>
              <a:rPr lang="de-DE" sz="1800" dirty="0" smtClean="0">
                <a:solidFill>
                  <a:schemeClr val="bg1"/>
                </a:solidFill>
              </a:rPr>
              <a:t>       ( Datenschutzbeauftragter ) ausgezählt, protokolliert und unterschrieben.</a:t>
            </a:r>
          </a:p>
          <a:p>
            <a:pPr>
              <a:buFont typeface="Wingdings" pitchFamily="2" charset="2"/>
              <a:buChar char="Ø"/>
            </a:pPr>
            <a:r>
              <a:rPr lang="de-DE" sz="1800" dirty="0" smtClean="0">
                <a:solidFill>
                  <a:schemeClr val="bg1"/>
                </a:solidFill>
              </a:rPr>
              <a:t>Das Ergebnis wird an die Personen, die keinen on-line </a:t>
            </a:r>
            <a:r>
              <a:rPr lang="de-DE" sz="1800" dirty="0" err="1" smtClean="0">
                <a:solidFill>
                  <a:schemeClr val="bg1"/>
                </a:solidFill>
              </a:rPr>
              <a:t>Anschluß</a:t>
            </a:r>
            <a:r>
              <a:rPr lang="de-DE" sz="1800" dirty="0" smtClean="0">
                <a:solidFill>
                  <a:schemeClr val="bg1"/>
                </a:solidFill>
              </a:rPr>
              <a:t> haben per Post versandt, ansonsten im geschlossenen Mitgliederbereich veröffentlicht.</a:t>
            </a:r>
            <a:endParaRPr lang="de-DE" sz="3200" dirty="0" smtClean="0">
              <a:solidFill>
                <a:schemeClr val="bg1"/>
              </a:solidFill>
            </a:endParaRPr>
          </a:p>
        </p:txBody>
      </p:sp>
      <p:sp>
        <p:nvSpPr>
          <p:cNvPr id="6" name="Inhaltsplatzhalter 2"/>
          <p:cNvSpPr txBox="1">
            <a:spLocks/>
          </p:cNvSpPr>
          <p:nvPr/>
        </p:nvSpPr>
        <p:spPr>
          <a:xfrm>
            <a:off x="500034" y="1714488"/>
            <a:ext cx="8229600" cy="4709160"/>
          </a:xfrm>
          <a:prstGeom prst="rect">
            <a:avLst/>
          </a:prstGeom>
        </p:spPr>
        <p:txBody>
          <a:bodyPr vert="horz">
            <a:normAutofit/>
          </a:bodyPr>
          <a:lstStyle/>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endParaRPr kumimoji="0" lang="de-DE" b="0"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endParaRPr kumimoji="0" lang="de-DE"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endParaRPr kumimoji="0" lang="de-DE"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pPr>
              <a:buNone/>
            </a:pPr>
            <a:endParaRPr lang="de-DE" sz="3200" dirty="0" smtClean="0"/>
          </a:p>
          <a:p>
            <a:pPr>
              <a:buNone/>
            </a:pPr>
            <a:endParaRPr lang="de-DE" sz="1800" dirty="0"/>
          </a:p>
        </p:txBody>
      </p:sp>
      <p:sp>
        <p:nvSpPr>
          <p:cNvPr id="6" name="Inhaltsplatzhalter 2"/>
          <p:cNvSpPr txBox="1">
            <a:spLocks/>
          </p:cNvSpPr>
          <p:nvPr/>
        </p:nvSpPr>
        <p:spPr>
          <a:xfrm>
            <a:off x="609600" y="1752600"/>
            <a:ext cx="8229600" cy="4709160"/>
          </a:xfrm>
          <a:prstGeom prst="rect">
            <a:avLst/>
          </a:prstGeom>
        </p:spPr>
        <p:txBody>
          <a:bodyPr vert="horz">
            <a:normAutofit/>
          </a:bodyPr>
          <a:lstStyle/>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r>
              <a:rPr kumimoji="0" lang="de-DE" b="1" i="0" u="none" strike="noStrike" kern="1200" cap="none" spc="0" normalizeH="0" baseline="0" noProof="0" dirty="0" smtClean="0">
                <a:ln>
                  <a:noFill/>
                </a:ln>
                <a:solidFill>
                  <a:schemeClr val="bg1"/>
                </a:solidFill>
                <a:effectLst/>
                <a:uLnTx/>
                <a:uFillTx/>
                <a:latin typeface="+mn-lt"/>
                <a:ea typeface="+mn-ea"/>
                <a:cs typeface="+mn-cs"/>
              </a:rPr>
              <a:t>Die Vereinsstrafen </a:t>
            </a:r>
            <a:r>
              <a:rPr kumimoji="0" lang="de-DE" i="0" u="none" strike="noStrike" kern="1200" cap="none" spc="0" normalizeH="0" baseline="0" noProof="0" dirty="0" smtClean="0">
                <a:ln>
                  <a:noFill/>
                </a:ln>
                <a:solidFill>
                  <a:schemeClr val="bg1"/>
                </a:solidFill>
                <a:effectLst/>
                <a:uLnTx/>
                <a:uFillTx/>
                <a:latin typeface="+mn-lt"/>
                <a:ea typeface="+mn-ea"/>
                <a:cs typeface="+mn-cs"/>
              </a:rPr>
              <a:t>sollten nicht</a:t>
            </a:r>
            <a:r>
              <a:rPr kumimoji="0" lang="de-DE" i="0" u="none" strike="noStrike" kern="1200" cap="none" spc="0" normalizeH="0" noProof="0" dirty="0" smtClean="0">
                <a:ln>
                  <a:noFill/>
                </a:ln>
                <a:solidFill>
                  <a:schemeClr val="bg1"/>
                </a:solidFill>
                <a:effectLst/>
                <a:uLnTx/>
                <a:uFillTx/>
                <a:latin typeface="+mn-lt"/>
                <a:ea typeface="+mn-ea"/>
                <a:cs typeface="+mn-cs"/>
              </a:rPr>
              <a:t> wie bisher nur den Ausschluss eines Mitgliedes kennen, sondern ein abgestuftes Vorgehen ermöglichen. Dazu zählen:</a:t>
            </a: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r>
              <a:rPr lang="de-DE" b="1" baseline="0" dirty="0" smtClean="0">
                <a:solidFill>
                  <a:schemeClr val="bg1"/>
                </a:solidFill>
              </a:rPr>
              <a:t>Verwarnung</a:t>
            </a: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r>
              <a:rPr kumimoji="0" lang="de-DE" b="1" i="0" u="none" strike="noStrike" kern="1200" cap="none" spc="0" normalizeH="0" noProof="0" dirty="0" smtClean="0">
                <a:ln>
                  <a:noFill/>
                </a:ln>
                <a:solidFill>
                  <a:schemeClr val="bg1"/>
                </a:solidFill>
                <a:effectLst/>
                <a:uLnTx/>
                <a:uFillTx/>
                <a:latin typeface="+mn-lt"/>
                <a:ea typeface="+mn-ea"/>
                <a:cs typeface="+mn-cs"/>
              </a:rPr>
              <a:t>Suspendierung oder Entzug </a:t>
            </a:r>
            <a:r>
              <a:rPr kumimoji="0" lang="de-DE" i="0" u="none" strike="noStrike" kern="1200" cap="none" spc="0" normalizeH="0" noProof="0" dirty="0" smtClean="0">
                <a:ln>
                  <a:noFill/>
                </a:ln>
                <a:solidFill>
                  <a:schemeClr val="bg1"/>
                </a:solidFill>
                <a:effectLst/>
                <a:uLnTx/>
                <a:uFillTx/>
                <a:latin typeface="+mn-lt"/>
                <a:ea typeface="+mn-ea"/>
                <a:cs typeface="+mn-cs"/>
              </a:rPr>
              <a:t>von Funktions- oder Mitgliedsrechten.</a:t>
            </a: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Arial" pitchFamily="34" charset="0"/>
              <a:buChar char="•"/>
              <a:tabLst/>
              <a:defRPr/>
            </a:pPr>
            <a:r>
              <a:rPr lang="de-DE" b="1" baseline="0" dirty="0" smtClean="0">
                <a:solidFill>
                  <a:schemeClr val="bg1"/>
                </a:solidFill>
              </a:rPr>
              <a:t>Die Gemeinnützigkeit </a:t>
            </a:r>
            <a:r>
              <a:rPr lang="de-DE" b="1" dirty="0" smtClean="0">
                <a:solidFill>
                  <a:schemeClr val="bg1"/>
                </a:solidFill>
              </a:rPr>
              <a:t>, </a:t>
            </a:r>
            <a:r>
              <a:rPr lang="de-DE" dirty="0" smtClean="0">
                <a:solidFill>
                  <a:schemeClr val="bg1"/>
                </a:solidFill>
              </a:rPr>
              <a:t>notwendig für den Verein aus vielen Gründen, wird über eine zu gründende gemeinnützige GmbH abgefangen.</a:t>
            </a:r>
          </a:p>
          <a:p>
            <a:pPr marL="548640" marR="0" lvl="0" indent="-411480"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Ø"/>
              <a:tabLst/>
              <a:defRPr/>
            </a:pPr>
            <a:r>
              <a:rPr lang="de-DE" dirty="0" err="1" smtClean="0">
                <a:solidFill>
                  <a:schemeClr val="bg1"/>
                </a:solidFill>
              </a:rPr>
              <a:t>Convivien</a:t>
            </a:r>
            <a:r>
              <a:rPr lang="de-DE" dirty="0" smtClean="0">
                <a:solidFill>
                  <a:schemeClr val="bg1"/>
                </a:solidFill>
              </a:rPr>
              <a:t> können dies über den zur Erlangung der Geschäftsfähigkeit notwendigen Verein erreichen.    </a:t>
            </a:r>
            <a:r>
              <a:rPr kumimoji="0" lang="de-DE" i="0" u="none" strike="noStrike" kern="1200" cap="none" spc="0" normalizeH="0" baseline="0" noProof="0" dirty="0" smtClean="0">
                <a:ln>
                  <a:noFill/>
                </a:ln>
                <a:solidFill>
                  <a:schemeClr val="bg1"/>
                </a:solidFill>
                <a:effectLst/>
                <a:uLnTx/>
                <a:uFillTx/>
                <a:latin typeface="+mn-lt"/>
                <a:ea typeface="+mn-ea"/>
                <a:cs typeface="+mn-cs"/>
              </a:rPr>
              <a:t> </a:t>
            </a:r>
            <a:endParaRPr kumimoji="0" lang="de-DE"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a:xfrm>
            <a:off x="500034" y="1428736"/>
            <a:ext cx="8229600" cy="4852036"/>
          </a:xfrm>
        </p:spPr>
        <p:txBody>
          <a:bodyPr>
            <a:normAutofit/>
          </a:bodyPr>
          <a:lstStyle/>
          <a:p>
            <a:pPr algn="ctr">
              <a:buNone/>
            </a:pPr>
            <a:endParaRPr lang="de-DE" sz="3200" dirty="0" smtClean="0"/>
          </a:p>
          <a:p>
            <a:pPr>
              <a:buNone/>
            </a:pPr>
            <a:endParaRPr lang="de-DE" dirty="0"/>
          </a:p>
        </p:txBody>
      </p:sp>
      <p:sp>
        <p:nvSpPr>
          <p:cNvPr id="6" name="Inhaltsplatzhalter 2"/>
          <p:cNvSpPr txBox="1">
            <a:spLocks/>
          </p:cNvSpPr>
          <p:nvPr/>
        </p:nvSpPr>
        <p:spPr>
          <a:xfrm>
            <a:off x="609600" y="1752600"/>
            <a:ext cx="8229600" cy="4709160"/>
          </a:xfrm>
          <a:prstGeom prst="rect">
            <a:avLst/>
          </a:prstGeom>
        </p:spPr>
        <p:txBody>
          <a:bodyPr vert="horz">
            <a:normAutofit/>
          </a:bodyPr>
          <a:lstStyle/>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3200" b="0"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32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de-DE"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Ellipse 6"/>
          <p:cNvSpPr/>
          <p:nvPr/>
        </p:nvSpPr>
        <p:spPr>
          <a:xfrm>
            <a:off x="4071934" y="150017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solidFill>
              </a:rPr>
              <a:t>SFD</a:t>
            </a:r>
            <a:endParaRPr lang="de-DE" sz="1400" dirty="0">
              <a:solidFill>
                <a:schemeClr val="bg1"/>
              </a:solidFill>
            </a:endParaRPr>
          </a:p>
        </p:txBody>
      </p:sp>
      <p:sp>
        <p:nvSpPr>
          <p:cNvPr id="14" name="Ellipse 13"/>
          <p:cNvSpPr/>
          <p:nvPr/>
        </p:nvSpPr>
        <p:spPr>
          <a:xfrm>
            <a:off x="5214942" y="2500306"/>
            <a:ext cx="914400" cy="9144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CV</a:t>
            </a:r>
            <a:endParaRPr lang="de-DE" dirty="0"/>
          </a:p>
        </p:txBody>
      </p:sp>
      <p:cxnSp>
        <p:nvCxnSpPr>
          <p:cNvPr id="21" name="Gewinkelte Verbindung 20"/>
          <p:cNvCxnSpPr/>
          <p:nvPr/>
        </p:nvCxnSpPr>
        <p:spPr>
          <a:xfrm>
            <a:off x="4857752" y="2000240"/>
            <a:ext cx="814390" cy="71438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5715008" y="2000240"/>
            <a:ext cx="1171580" cy="928694"/>
          </a:xfrm>
          <a:prstGeom prst="line">
            <a:avLst/>
          </a:prstGeom>
        </p:spPr>
        <p:style>
          <a:lnRef idx="1">
            <a:schemeClr val="accent1"/>
          </a:lnRef>
          <a:fillRef idx="0">
            <a:schemeClr val="accent1"/>
          </a:fillRef>
          <a:effectRef idx="0">
            <a:schemeClr val="accent1"/>
          </a:effectRef>
          <a:fontRef idx="minor">
            <a:schemeClr val="tx1"/>
          </a:fontRef>
        </p:style>
      </p:cxnSp>
      <p:sp>
        <p:nvSpPr>
          <p:cNvPr id="28" name="Ellipse 27"/>
          <p:cNvSpPr/>
          <p:nvPr/>
        </p:nvSpPr>
        <p:spPr>
          <a:xfrm>
            <a:off x="6286512" y="2500306"/>
            <a:ext cx="914400" cy="91440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CV</a:t>
            </a:r>
            <a:endParaRPr lang="de-DE" dirty="0"/>
          </a:p>
        </p:txBody>
      </p:sp>
      <p:cxnSp>
        <p:nvCxnSpPr>
          <p:cNvPr id="31" name="Gerade Verbindung 30"/>
          <p:cNvCxnSpPr>
            <a:endCxn id="32" idx="0"/>
          </p:cNvCxnSpPr>
          <p:nvPr/>
        </p:nvCxnSpPr>
        <p:spPr>
          <a:xfrm>
            <a:off x="5715008" y="2000240"/>
            <a:ext cx="2100274" cy="500066"/>
          </a:xfrm>
          <a:prstGeom prst="line">
            <a:avLst/>
          </a:prstGeom>
        </p:spPr>
        <p:style>
          <a:lnRef idx="1">
            <a:schemeClr val="accent1"/>
          </a:lnRef>
          <a:fillRef idx="0">
            <a:schemeClr val="accent1"/>
          </a:fillRef>
          <a:effectRef idx="0">
            <a:schemeClr val="accent1"/>
          </a:effectRef>
          <a:fontRef idx="minor">
            <a:schemeClr val="tx1"/>
          </a:fontRef>
        </p:style>
      </p:cxnSp>
      <p:sp>
        <p:nvSpPr>
          <p:cNvPr id="32" name="Ellipse 31"/>
          <p:cNvSpPr/>
          <p:nvPr/>
        </p:nvSpPr>
        <p:spPr>
          <a:xfrm>
            <a:off x="7358082" y="2500306"/>
            <a:ext cx="914400" cy="9144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CV</a:t>
            </a:r>
            <a:endParaRPr lang="de-DE" dirty="0"/>
          </a:p>
        </p:txBody>
      </p:sp>
      <p:sp>
        <p:nvSpPr>
          <p:cNvPr id="36" name="Ellipse 35"/>
          <p:cNvSpPr/>
          <p:nvPr/>
        </p:nvSpPr>
        <p:spPr>
          <a:xfrm>
            <a:off x="6357950" y="3714752"/>
            <a:ext cx="914400" cy="914400"/>
          </a:xfrm>
          <a:prstGeom prst="ellipse">
            <a:avLst/>
          </a:prstGeom>
          <a:solidFill>
            <a:srgbClr val="9A88AC"/>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Reg.</a:t>
            </a:r>
          </a:p>
          <a:p>
            <a:pPr algn="ctr"/>
            <a:r>
              <a:rPr lang="de-DE" sz="1400" dirty="0" smtClean="0"/>
              <a:t>CV</a:t>
            </a:r>
            <a:endParaRPr lang="de-DE" sz="1400" dirty="0"/>
          </a:p>
        </p:txBody>
      </p:sp>
      <p:cxnSp>
        <p:nvCxnSpPr>
          <p:cNvPr id="38" name="Gerade Verbindung 37"/>
          <p:cNvCxnSpPr>
            <a:stCxn id="14" idx="4"/>
            <a:endCxn id="36" idx="1"/>
          </p:cNvCxnSpPr>
          <p:nvPr/>
        </p:nvCxnSpPr>
        <p:spPr>
          <a:xfrm rot="16200000" flipH="1">
            <a:off x="5865023" y="3221824"/>
            <a:ext cx="433957" cy="819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28" idx="4"/>
            <a:endCxn id="36" idx="0"/>
          </p:cNvCxnSpPr>
          <p:nvPr/>
        </p:nvCxnSpPr>
        <p:spPr>
          <a:xfrm rot="16200000" flipH="1">
            <a:off x="6629408" y="3529010"/>
            <a:ext cx="30004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32" idx="4"/>
            <a:endCxn id="36" idx="7"/>
          </p:cNvCxnSpPr>
          <p:nvPr/>
        </p:nvCxnSpPr>
        <p:spPr>
          <a:xfrm rot="5400000">
            <a:off x="7259883" y="3293263"/>
            <a:ext cx="433957" cy="6768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6" idx="4"/>
            <a:endCxn id="45" idx="0"/>
          </p:cNvCxnSpPr>
          <p:nvPr/>
        </p:nvCxnSpPr>
        <p:spPr>
          <a:xfrm rot="16200000" flipH="1">
            <a:off x="6722279" y="4722023"/>
            <a:ext cx="228608" cy="42866"/>
          </a:xfrm>
          <a:prstGeom prst="line">
            <a:avLst/>
          </a:prstGeom>
        </p:spPr>
        <p:style>
          <a:lnRef idx="1">
            <a:schemeClr val="accent1"/>
          </a:lnRef>
          <a:fillRef idx="0">
            <a:schemeClr val="accent1"/>
          </a:fillRef>
          <a:effectRef idx="0">
            <a:schemeClr val="accent1"/>
          </a:effectRef>
          <a:fontRef idx="minor">
            <a:schemeClr val="tx1"/>
          </a:fontRef>
        </p:style>
      </p:cxnSp>
      <p:sp>
        <p:nvSpPr>
          <p:cNvPr id="45" name="Gleichschenkliges Dreieck 44"/>
          <p:cNvSpPr/>
          <p:nvPr/>
        </p:nvSpPr>
        <p:spPr>
          <a:xfrm>
            <a:off x="6143636" y="4857760"/>
            <a:ext cx="1428760" cy="1071570"/>
          </a:xfrm>
          <a:prstGeom prst="triangle">
            <a:avLst/>
          </a:prstGeom>
          <a:solidFill>
            <a:srgbClr val="9B8B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t>Gemein- </a:t>
            </a:r>
            <a:r>
              <a:rPr lang="de-DE" sz="800" dirty="0" err="1" smtClean="0"/>
              <a:t>nütziger</a:t>
            </a:r>
            <a:r>
              <a:rPr lang="de-DE" sz="800" dirty="0" smtClean="0"/>
              <a:t>  e.V.</a:t>
            </a:r>
          </a:p>
          <a:p>
            <a:pPr algn="ctr"/>
            <a:endParaRPr lang="de-DE" sz="800" dirty="0" smtClean="0"/>
          </a:p>
          <a:p>
            <a:pPr algn="ctr"/>
            <a:endParaRPr lang="de-DE" sz="800" dirty="0"/>
          </a:p>
        </p:txBody>
      </p:sp>
      <p:cxnSp>
        <p:nvCxnSpPr>
          <p:cNvPr id="47" name="Form 46"/>
          <p:cNvCxnSpPr>
            <a:stCxn id="7" idx="4"/>
            <a:endCxn id="45" idx="1"/>
          </p:cNvCxnSpPr>
          <p:nvPr/>
        </p:nvCxnSpPr>
        <p:spPr>
          <a:xfrm rot="16200000" flipH="1">
            <a:off x="4025495" y="2918213"/>
            <a:ext cx="2978971" cy="1971692"/>
          </a:xfrm>
          <a:prstGeom prst="bentConnector2">
            <a:avLst/>
          </a:prstGeom>
          <a:ln>
            <a:solidFill>
              <a:schemeClr val="bg2">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8" name="Textfeld 47"/>
          <p:cNvSpPr txBox="1"/>
          <p:nvPr/>
        </p:nvSpPr>
        <p:spPr>
          <a:xfrm>
            <a:off x="4000496" y="4214818"/>
            <a:ext cx="1214446" cy="738664"/>
          </a:xfrm>
          <a:prstGeom prst="rect">
            <a:avLst/>
          </a:prstGeom>
          <a:noFill/>
        </p:spPr>
        <p:txBody>
          <a:bodyPr wrap="square" rtlCol="0">
            <a:spAutoFit/>
          </a:bodyPr>
          <a:lstStyle/>
          <a:p>
            <a:r>
              <a:rPr lang="de-DE" sz="1050" dirty="0" smtClean="0"/>
              <a:t>Vertragliche Vereinbarung über Logonutzung</a:t>
            </a:r>
            <a:endParaRPr lang="de-DE" sz="1050" dirty="0"/>
          </a:p>
        </p:txBody>
      </p:sp>
      <p:sp>
        <p:nvSpPr>
          <p:cNvPr id="49" name="Rechteck 48"/>
          <p:cNvSpPr/>
          <p:nvPr/>
        </p:nvSpPr>
        <p:spPr>
          <a:xfrm>
            <a:off x="4000496" y="4143380"/>
            <a:ext cx="1143008" cy="785818"/>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t>Vertragliche Vereinbarung über Logonutzung</a:t>
            </a:r>
            <a:endParaRPr lang="de-DE" sz="900" dirty="0"/>
          </a:p>
        </p:txBody>
      </p:sp>
      <p:sp>
        <p:nvSpPr>
          <p:cNvPr id="52" name="Bogen 51"/>
          <p:cNvSpPr/>
          <p:nvPr/>
        </p:nvSpPr>
        <p:spPr>
          <a:xfrm>
            <a:off x="4286248" y="3357562"/>
            <a:ext cx="357190"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61" name="Rechteck 60"/>
          <p:cNvSpPr/>
          <p:nvPr/>
        </p:nvSpPr>
        <p:spPr>
          <a:xfrm>
            <a:off x="2285984" y="4286256"/>
            <a:ext cx="914400" cy="5715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t>Delegierte</a:t>
            </a:r>
            <a:endParaRPr lang="de-DE" sz="900" dirty="0"/>
          </a:p>
        </p:txBody>
      </p:sp>
      <p:sp>
        <p:nvSpPr>
          <p:cNvPr id="62" name="Rechteck 61"/>
          <p:cNvSpPr/>
          <p:nvPr/>
        </p:nvSpPr>
        <p:spPr>
          <a:xfrm>
            <a:off x="928662" y="4286256"/>
            <a:ext cx="914400"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t>Mitglieder</a:t>
            </a:r>
            <a:endParaRPr lang="de-DE" sz="900" dirty="0"/>
          </a:p>
        </p:txBody>
      </p:sp>
      <p:sp>
        <p:nvSpPr>
          <p:cNvPr id="65" name="Abgerundetes Rechteck 64"/>
          <p:cNvSpPr/>
          <p:nvPr/>
        </p:nvSpPr>
        <p:spPr>
          <a:xfrm>
            <a:off x="857224" y="2571744"/>
            <a:ext cx="105727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bg1"/>
                </a:solidFill>
              </a:rPr>
              <a:t>Mitglieder</a:t>
            </a:r>
            <a:r>
              <a:rPr lang="de-DE" sz="900" dirty="0" smtClean="0"/>
              <a:t> </a:t>
            </a:r>
            <a:r>
              <a:rPr lang="de-DE" sz="900" dirty="0" err="1" smtClean="0">
                <a:solidFill>
                  <a:schemeClr val="bg1"/>
                </a:solidFill>
              </a:rPr>
              <a:t>versammlung</a:t>
            </a:r>
            <a:endParaRPr lang="de-DE" sz="900" dirty="0">
              <a:solidFill>
                <a:schemeClr val="bg1"/>
              </a:solidFill>
            </a:endParaRPr>
          </a:p>
        </p:txBody>
      </p:sp>
      <p:sp>
        <p:nvSpPr>
          <p:cNvPr id="66" name="Abgerundetes Rechteck 65"/>
          <p:cNvSpPr/>
          <p:nvPr/>
        </p:nvSpPr>
        <p:spPr>
          <a:xfrm>
            <a:off x="2714612" y="3000372"/>
            <a:ext cx="10001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bg1"/>
                </a:solidFill>
              </a:rPr>
              <a:t>Delegierten</a:t>
            </a:r>
          </a:p>
          <a:p>
            <a:pPr algn="ctr"/>
            <a:r>
              <a:rPr lang="de-DE" sz="900" dirty="0" err="1" smtClean="0">
                <a:solidFill>
                  <a:schemeClr val="bg1"/>
                </a:solidFill>
              </a:rPr>
              <a:t>versammlung</a:t>
            </a:r>
            <a:endParaRPr lang="de-DE" sz="900" dirty="0">
              <a:solidFill>
                <a:schemeClr val="bg1"/>
              </a:solidFill>
            </a:endParaRPr>
          </a:p>
        </p:txBody>
      </p:sp>
      <p:cxnSp>
        <p:nvCxnSpPr>
          <p:cNvPr id="68" name="Gerade Verbindung mit Pfeil 67"/>
          <p:cNvCxnSpPr>
            <a:stCxn id="62" idx="0"/>
            <a:endCxn id="65" idx="2"/>
          </p:cNvCxnSpPr>
          <p:nvPr/>
        </p:nvCxnSpPr>
        <p:spPr>
          <a:xfrm rot="5400000" flipH="1" flipV="1">
            <a:off x="985806" y="3886200"/>
            <a:ext cx="800112" cy="1588"/>
          </a:xfrm>
          <a:prstGeom prst="straightConnector1">
            <a:avLst/>
          </a:prstGeom>
          <a:ln w="38100">
            <a:solidFill>
              <a:schemeClr val="bg1">
                <a:lumMod val="95000"/>
                <a:lumOff val="5000"/>
              </a:schemeClr>
            </a:solidFill>
            <a:prstDash val="solid"/>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a:stCxn id="65" idx="0"/>
            <a:endCxn id="7" idx="2"/>
          </p:cNvCxnSpPr>
          <p:nvPr/>
        </p:nvCxnSpPr>
        <p:spPr>
          <a:xfrm rot="5400000" flipH="1" flipV="1">
            <a:off x="2421713" y="921523"/>
            <a:ext cx="614370" cy="2686072"/>
          </a:xfrm>
          <a:prstGeom prst="straightConnector1">
            <a:avLst/>
          </a:prstGeom>
          <a:ln w="38100">
            <a:solidFill>
              <a:schemeClr val="bg1">
                <a:lumMod val="95000"/>
                <a:lumOff val="5000"/>
              </a:schemeClr>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Gerade Verbindung mit Pfeil 71"/>
          <p:cNvCxnSpPr>
            <a:stCxn id="61" idx="0"/>
            <a:endCxn id="66" idx="2"/>
          </p:cNvCxnSpPr>
          <p:nvPr/>
        </p:nvCxnSpPr>
        <p:spPr>
          <a:xfrm rot="5400000" flipH="1" flipV="1">
            <a:off x="2793189" y="3864767"/>
            <a:ext cx="371484" cy="471494"/>
          </a:xfrm>
          <a:prstGeom prst="straightConnector1">
            <a:avLst/>
          </a:prstGeom>
          <a:ln w="38100">
            <a:solidFill>
              <a:schemeClr val="bg1">
                <a:lumMod val="95000"/>
                <a:lumOff val="5000"/>
              </a:schemeClr>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a:stCxn id="66" idx="0"/>
            <a:endCxn id="7" idx="3"/>
          </p:cNvCxnSpPr>
          <p:nvPr/>
        </p:nvCxnSpPr>
        <p:spPr>
          <a:xfrm rot="5400000" flipH="1" flipV="1">
            <a:off x="3350407" y="2144935"/>
            <a:ext cx="719709" cy="991167"/>
          </a:xfrm>
          <a:prstGeom prst="straightConnector1">
            <a:avLst/>
          </a:prstGeom>
          <a:ln w="38100">
            <a:solidFill>
              <a:schemeClr val="bg1">
                <a:lumMod val="95000"/>
                <a:lumOff val="5000"/>
              </a:schemeClr>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Gerade Verbindung mit Pfeil 75"/>
          <p:cNvCxnSpPr>
            <a:stCxn id="14" idx="2"/>
            <a:endCxn id="61" idx="3"/>
          </p:cNvCxnSpPr>
          <p:nvPr/>
        </p:nvCxnSpPr>
        <p:spPr>
          <a:xfrm rot="10800000" flipV="1">
            <a:off x="3200384" y="2957506"/>
            <a:ext cx="2014558" cy="1614502"/>
          </a:xfrm>
          <a:prstGeom prst="straightConnector1">
            <a:avLst/>
          </a:prstGeom>
          <a:ln w="38100">
            <a:solidFill>
              <a:schemeClr val="bg1">
                <a:lumMod val="95000"/>
                <a:lumOff val="5000"/>
              </a:schemeClr>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lstStyle/>
          <a:p>
            <a:pPr algn="ctr">
              <a:buNone/>
            </a:pPr>
            <a:endParaRPr lang="de-DE" dirty="0" smtClean="0"/>
          </a:p>
          <a:p>
            <a:pPr algn="ctr">
              <a:buNone/>
            </a:pPr>
            <a:r>
              <a:rPr lang="de-DE" dirty="0" smtClean="0">
                <a:solidFill>
                  <a:schemeClr val="bg1"/>
                </a:solidFill>
              </a:rPr>
              <a:t>Slow Food Deutschland wächst kontinuierlich und hat derzeit mehr als 11.000 Mitglieder.</a:t>
            </a:r>
          </a:p>
          <a:p>
            <a:pPr algn="ctr">
              <a:buNone/>
            </a:pPr>
            <a:endParaRPr lang="de-DE" dirty="0" smtClean="0">
              <a:solidFill>
                <a:schemeClr val="bg1"/>
              </a:solidFill>
            </a:endParaRPr>
          </a:p>
          <a:p>
            <a:pPr algn="ctr">
              <a:buNone/>
            </a:pPr>
            <a:r>
              <a:rPr lang="de-DE" dirty="0" smtClean="0">
                <a:solidFill>
                  <a:schemeClr val="bg1"/>
                </a:solidFill>
              </a:rPr>
              <a:t>Der Verein muss für die Zukunft gerüstet sein, und braucht dafür das adäquate Instrumentarium.</a:t>
            </a:r>
          </a:p>
          <a:p>
            <a:pPr algn="ctr">
              <a:buNone/>
            </a:pPr>
            <a:r>
              <a:rPr lang="de-DE" dirty="0" smtClean="0">
                <a:solidFill>
                  <a:schemeClr val="bg1"/>
                </a:solidFill>
              </a:rPr>
              <a:t>Ein Verein mit 200 Mitgliedern muss anders geführt werden, als einer mit 20.000 Mitgliedern</a:t>
            </a:r>
          </a:p>
          <a:p>
            <a:pPr algn="ctr">
              <a:buNone/>
            </a:pPr>
            <a:endParaRPr lang="de-DE" dirty="0" smtClean="0"/>
          </a:p>
          <a:p>
            <a:pPr algn="ctr">
              <a:buNone/>
            </a:pPr>
            <a:endParaRPr lang="de-DE" dirty="0" smtClean="0"/>
          </a:p>
          <a:p>
            <a:pPr algn="ctr">
              <a:buNone/>
            </a:pPr>
            <a:endParaRPr lang="de-DE" sz="2400" dirty="0" smtClean="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fontScale="92500"/>
          </a:bodyPr>
          <a:lstStyle/>
          <a:p>
            <a:pPr algn="ctr">
              <a:buNone/>
            </a:pPr>
            <a:r>
              <a:rPr lang="de-DE" sz="2400" dirty="0" smtClean="0">
                <a:solidFill>
                  <a:schemeClr val="bg1"/>
                </a:solidFill>
              </a:rPr>
              <a:t>Neben der ganz wichtigen Arbeit der </a:t>
            </a:r>
            <a:r>
              <a:rPr lang="de-DE" sz="2400" dirty="0" err="1" smtClean="0">
                <a:solidFill>
                  <a:schemeClr val="bg1"/>
                </a:solidFill>
              </a:rPr>
              <a:t>Convivien</a:t>
            </a:r>
            <a:r>
              <a:rPr lang="de-DE" sz="2400" dirty="0" smtClean="0">
                <a:solidFill>
                  <a:schemeClr val="bg1"/>
                </a:solidFill>
              </a:rPr>
              <a:t> vor Ort, nimmt auch die zentrale Wahrnehmung von </a:t>
            </a:r>
          </a:p>
          <a:p>
            <a:pPr algn="ctr">
              <a:buNone/>
            </a:pPr>
            <a:r>
              <a:rPr lang="de-DE" sz="2400" dirty="0" smtClean="0">
                <a:solidFill>
                  <a:schemeClr val="bg1"/>
                </a:solidFill>
              </a:rPr>
              <a:t>Slow Food Deutschland zu.</a:t>
            </a:r>
          </a:p>
          <a:p>
            <a:pPr algn="ctr">
              <a:buNone/>
            </a:pPr>
            <a:r>
              <a:rPr lang="de-DE" sz="2400" dirty="0" smtClean="0">
                <a:solidFill>
                  <a:schemeClr val="bg1"/>
                </a:solidFill>
              </a:rPr>
              <a:t>Bedingt durch die zunehmende Besinnung auf </a:t>
            </a:r>
            <a:r>
              <a:rPr lang="de-DE" sz="2400" dirty="0" err="1" smtClean="0">
                <a:solidFill>
                  <a:schemeClr val="bg1"/>
                </a:solidFill>
              </a:rPr>
              <a:t>Regionalität</a:t>
            </a:r>
            <a:r>
              <a:rPr lang="de-DE" sz="2400" dirty="0" smtClean="0">
                <a:solidFill>
                  <a:schemeClr val="bg1"/>
                </a:solidFill>
              </a:rPr>
              <a:t>, sollte dem in der Organisationsform des Vereins ebenfalls Rechnung getragen werden.</a:t>
            </a:r>
          </a:p>
          <a:p>
            <a:pPr algn="ctr">
              <a:buNone/>
            </a:pPr>
            <a:r>
              <a:rPr lang="de-DE" sz="2400" dirty="0" smtClean="0">
                <a:solidFill>
                  <a:schemeClr val="bg1"/>
                </a:solidFill>
              </a:rPr>
              <a:t>Dem kann nur entsprochen werden, wenn der Verein sowohl kampagnenfähig ist und gleichzeitig als  kompetenter Ansprechpartner für regionale Institutionen anerkannt ist. </a:t>
            </a:r>
          </a:p>
          <a:p>
            <a:pPr algn="ctr">
              <a:buNone/>
            </a:pPr>
            <a:r>
              <a:rPr lang="de-DE" sz="2400" dirty="0" smtClean="0">
                <a:solidFill>
                  <a:schemeClr val="bg1"/>
                </a:solidFill>
              </a:rPr>
              <a:t>Auch sollte nicht verkannt werden, dass die Selbstverpflichtung auf das Ehrenamt eine Organisation an die Grenze der Leistungsfähigkeit bringen kann</a:t>
            </a:r>
            <a:endParaRPr lang="de-DE" sz="24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lgn="ctr">
              <a:buNone/>
            </a:pPr>
            <a:endParaRPr lang="de-DE" sz="3200" dirty="0" smtClean="0"/>
          </a:p>
          <a:p>
            <a:pPr algn="ctr">
              <a:buNone/>
            </a:pPr>
            <a:endParaRPr lang="de-DE" sz="3200" dirty="0" smtClean="0"/>
          </a:p>
          <a:p>
            <a:pPr algn="ctr">
              <a:buNone/>
            </a:pPr>
            <a:r>
              <a:rPr lang="de-DE" sz="3200" dirty="0" smtClean="0">
                <a:solidFill>
                  <a:schemeClr val="bg1"/>
                </a:solidFill>
              </a:rPr>
              <a:t>Das Logo ist der Wert des Vereins, über den sich Mittel beschaffen lassen, um die Arbeit von Slow Food in Deutschland voran zu bringen.</a:t>
            </a:r>
            <a:endParaRPr lang="de-DE" sz="3200" dirty="0">
              <a:solidFill>
                <a:schemeClr val="bg1"/>
              </a:solidFill>
            </a:endParaRPr>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p:txBody>
          <a:bodyPr>
            <a:normAutofit/>
          </a:bodyPr>
          <a:lstStyle/>
          <a:p>
            <a:pPr algn="ctr">
              <a:buNone/>
            </a:pPr>
            <a:r>
              <a:rPr lang="de-DE" sz="3200" dirty="0" smtClean="0">
                <a:solidFill>
                  <a:schemeClr val="bg1"/>
                </a:solidFill>
              </a:rPr>
              <a:t>Welche Instrumente gibt es , um den Verein zukunftsfähig zu machen?</a:t>
            </a:r>
          </a:p>
          <a:p>
            <a:pPr algn="ctr">
              <a:buNone/>
            </a:pPr>
            <a:endParaRPr lang="de-DE" sz="3200" dirty="0" smtClean="0"/>
          </a:p>
          <a:p>
            <a:pPr>
              <a:buNone/>
            </a:pP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Ellipse 4"/>
          <p:cNvSpPr/>
          <p:nvPr/>
        </p:nvSpPr>
        <p:spPr>
          <a:xfrm>
            <a:off x="714348" y="3500438"/>
            <a:ext cx="2071702" cy="184309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dirty="0" smtClean="0">
                <a:solidFill>
                  <a:schemeClr val="bg1"/>
                </a:solidFill>
              </a:rPr>
              <a:t>Delegierten</a:t>
            </a:r>
            <a:r>
              <a:rPr lang="de-DE" dirty="0" smtClean="0"/>
              <a:t> </a:t>
            </a:r>
            <a:r>
              <a:rPr lang="de-DE" dirty="0" smtClean="0">
                <a:solidFill>
                  <a:schemeClr val="bg1"/>
                </a:solidFill>
              </a:rPr>
              <a:t>Prinzip</a:t>
            </a:r>
            <a:endParaRPr lang="de-DE" dirty="0">
              <a:solidFill>
                <a:schemeClr val="bg1"/>
              </a:solidFill>
            </a:endParaRPr>
          </a:p>
        </p:txBody>
      </p:sp>
      <p:sp>
        <p:nvSpPr>
          <p:cNvPr id="6" name="Ellipse 5"/>
          <p:cNvSpPr/>
          <p:nvPr/>
        </p:nvSpPr>
        <p:spPr>
          <a:xfrm>
            <a:off x="3000364" y="2786058"/>
            <a:ext cx="2143140" cy="162878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solidFill>
                  <a:schemeClr val="bg1"/>
                </a:solidFill>
              </a:rPr>
              <a:t>Rechtlich </a:t>
            </a:r>
          </a:p>
          <a:p>
            <a:pPr algn="ctr"/>
            <a:r>
              <a:rPr lang="de-DE" dirty="0" smtClean="0">
                <a:solidFill>
                  <a:schemeClr val="bg1"/>
                </a:solidFill>
              </a:rPr>
              <a:t>selbständige</a:t>
            </a:r>
          </a:p>
          <a:p>
            <a:pPr algn="ctr"/>
            <a:r>
              <a:rPr lang="de-DE" dirty="0" err="1" smtClean="0">
                <a:solidFill>
                  <a:schemeClr val="bg1"/>
                </a:solidFill>
              </a:rPr>
              <a:t>Convivien</a:t>
            </a:r>
            <a:endParaRPr lang="de-DE" dirty="0">
              <a:solidFill>
                <a:schemeClr val="bg1"/>
              </a:solidFill>
            </a:endParaRPr>
          </a:p>
        </p:txBody>
      </p:sp>
      <p:sp>
        <p:nvSpPr>
          <p:cNvPr id="8" name="Ellipse 7"/>
          <p:cNvSpPr/>
          <p:nvPr/>
        </p:nvSpPr>
        <p:spPr>
          <a:xfrm>
            <a:off x="5857884" y="3357562"/>
            <a:ext cx="2571768" cy="257176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dirty="0" smtClean="0">
                <a:solidFill>
                  <a:schemeClr val="bg1"/>
                </a:solidFill>
              </a:rPr>
              <a:t>Moderne</a:t>
            </a:r>
          </a:p>
          <a:p>
            <a:pPr algn="ctr"/>
            <a:r>
              <a:rPr lang="de-DE" dirty="0" smtClean="0">
                <a:solidFill>
                  <a:schemeClr val="bg1"/>
                </a:solidFill>
              </a:rPr>
              <a:t>Meinungs-</a:t>
            </a:r>
          </a:p>
          <a:p>
            <a:pPr algn="ctr"/>
            <a:r>
              <a:rPr lang="de-DE" dirty="0" smtClean="0">
                <a:solidFill>
                  <a:schemeClr val="bg1"/>
                </a:solidFill>
              </a:rPr>
              <a:t>und</a:t>
            </a:r>
          </a:p>
          <a:p>
            <a:pPr algn="ctr"/>
            <a:r>
              <a:rPr lang="de-DE" dirty="0" smtClean="0">
                <a:solidFill>
                  <a:schemeClr val="bg1"/>
                </a:solidFill>
              </a:rPr>
              <a:t>Abstimmungs-</a:t>
            </a:r>
          </a:p>
          <a:p>
            <a:pPr algn="ctr"/>
            <a:r>
              <a:rPr lang="de-DE" dirty="0" err="1" smtClean="0">
                <a:solidFill>
                  <a:schemeClr val="bg1"/>
                </a:solidFill>
              </a:rPr>
              <a:t>instrumentarien</a:t>
            </a:r>
            <a:endParaRPr lang="de-DE"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sp>
        <p:nvSpPr>
          <p:cNvPr id="3" name="Inhaltsplatzhalter 2"/>
          <p:cNvSpPr>
            <a:spLocks noGrp="1"/>
          </p:cNvSpPr>
          <p:nvPr>
            <p:ph idx="1"/>
          </p:nvPr>
        </p:nvSpPr>
        <p:spPr>
          <a:xfrm>
            <a:off x="500034" y="1571612"/>
            <a:ext cx="8229600" cy="4709160"/>
          </a:xfrm>
        </p:spPr>
        <p:txBody>
          <a:bodyPr>
            <a:normAutofit/>
          </a:bodyPr>
          <a:lstStyle/>
          <a:p>
            <a:pPr>
              <a:buNone/>
            </a:pPr>
            <a:endParaRPr lang="de-DE" sz="3200" dirty="0" smtClean="0"/>
          </a:p>
          <a:p>
            <a:pPr>
              <a:buNone/>
            </a:pPr>
            <a:endParaRPr lang="de-DE" dirty="0"/>
          </a:p>
        </p:txBody>
      </p:sp>
      <p:pic>
        <p:nvPicPr>
          <p:cNvPr id="4" name="Picture 3" descr="C:\Users\Knihade\Documents\Slowfood\Logo's\Schnecken Logo.TIF"/>
          <p:cNvPicPr>
            <a:picLocks noChangeAspect="1" noChangeArrowheads="1"/>
          </p:cNvPicPr>
          <p:nvPr/>
        </p:nvPicPr>
        <p:blipFill>
          <a:blip r:embed="rId3" cstate="print"/>
          <a:srcRect/>
          <a:stretch>
            <a:fillRect/>
          </a:stretch>
        </p:blipFill>
        <p:spPr bwMode="auto">
          <a:xfrm>
            <a:off x="7358082" y="428604"/>
            <a:ext cx="1214446" cy="843151"/>
          </a:xfrm>
          <a:prstGeom prst="rect">
            <a:avLst/>
          </a:prstGeom>
          <a:noFill/>
        </p:spPr>
      </p:pic>
      <p:sp>
        <p:nvSpPr>
          <p:cNvPr id="5" name="Ellipse 4"/>
          <p:cNvSpPr/>
          <p:nvPr/>
        </p:nvSpPr>
        <p:spPr>
          <a:xfrm>
            <a:off x="714348" y="2143116"/>
            <a:ext cx="2071702" cy="184309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dirty="0" smtClean="0">
                <a:solidFill>
                  <a:schemeClr val="bg1"/>
                </a:solidFill>
              </a:rPr>
              <a:t>Delegierten Prinzip</a:t>
            </a:r>
            <a:endParaRPr lang="de-DE" dirty="0">
              <a:solidFill>
                <a:schemeClr val="bg1"/>
              </a:solidFill>
            </a:endParaRPr>
          </a:p>
        </p:txBody>
      </p:sp>
      <p:sp>
        <p:nvSpPr>
          <p:cNvPr id="6" name="Ellipse 5"/>
          <p:cNvSpPr/>
          <p:nvPr/>
        </p:nvSpPr>
        <p:spPr>
          <a:xfrm>
            <a:off x="3286116" y="1714488"/>
            <a:ext cx="2143140" cy="162878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de-DE" dirty="0" smtClean="0">
                <a:solidFill>
                  <a:schemeClr val="bg1"/>
                </a:solidFill>
              </a:rPr>
              <a:t>Rechtlich </a:t>
            </a:r>
          </a:p>
          <a:p>
            <a:pPr algn="ctr"/>
            <a:r>
              <a:rPr lang="de-DE" dirty="0" smtClean="0">
                <a:solidFill>
                  <a:schemeClr val="bg1"/>
                </a:solidFill>
              </a:rPr>
              <a:t>selbständige</a:t>
            </a:r>
          </a:p>
          <a:p>
            <a:pPr algn="ctr"/>
            <a:r>
              <a:rPr lang="de-DE" dirty="0" err="1" smtClean="0">
                <a:solidFill>
                  <a:schemeClr val="bg1"/>
                </a:solidFill>
              </a:rPr>
              <a:t>Convivien</a:t>
            </a:r>
            <a:endParaRPr lang="de-DE" dirty="0">
              <a:solidFill>
                <a:schemeClr val="bg1"/>
              </a:solidFill>
            </a:endParaRPr>
          </a:p>
        </p:txBody>
      </p:sp>
      <p:sp>
        <p:nvSpPr>
          <p:cNvPr id="8" name="Ellipse 7"/>
          <p:cNvSpPr/>
          <p:nvPr/>
        </p:nvSpPr>
        <p:spPr>
          <a:xfrm>
            <a:off x="5929322" y="2643182"/>
            <a:ext cx="2571768" cy="2571768"/>
          </a:xfrm>
          <a:prstGeom prst="ellipse">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de-DE" dirty="0" smtClean="0">
                <a:solidFill>
                  <a:schemeClr val="bg1"/>
                </a:solidFill>
              </a:rPr>
              <a:t>Moderne</a:t>
            </a:r>
          </a:p>
          <a:p>
            <a:pPr algn="ctr"/>
            <a:r>
              <a:rPr lang="de-DE" dirty="0" smtClean="0">
                <a:solidFill>
                  <a:schemeClr val="bg1"/>
                </a:solidFill>
              </a:rPr>
              <a:t>Meinungs-</a:t>
            </a:r>
          </a:p>
          <a:p>
            <a:pPr algn="ctr"/>
            <a:r>
              <a:rPr lang="de-DE" dirty="0" smtClean="0">
                <a:solidFill>
                  <a:schemeClr val="bg1"/>
                </a:solidFill>
              </a:rPr>
              <a:t>und</a:t>
            </a:r>
          </a:p>
          <a:p>
            <a:pPr algn="ctr"/>
            <a:r>
              <a:rPr lang="de-DE" dirty="0" smtClean="0">
                <a:solidFill>
                  <a:schemeClr val="bg1"/>
                </a:solidFill>
              </a:rPr>
              <a:t>Abstimmungs-</a:t>
            </a:r>
          </a:p>
          <a:p>
            <a:pPr algn="ctr"/>
            <a:r>
              <a:rPr lang="de-DE" dirty="0" err="1" smtClean="0">
                <a:solidFill>
                  <a:schemeClr val="bg1"/>
                </a:solidFill>
              </a:rPr>
              <a:t>instrumentarien</a:t>
            </a:r>
            <a:endParaRPr lang="de-DE" dirty="0">
              <a:solidFill>
                <a:schemeClr val="bg1"/>
              </a:solidFill>
            </a:endParaRPr>
          </a:p>
        </p:txBody>
      </p:sp>
      <p:sp>
        <p:nvSpPr>
          <p:cNvPr id="9" name="Textfeld 8"/>
          <p:cNvSpPr txBox="1"/>
          <p:nvPr/>
        </p:nvSpPr>
        <p:spPr>
          <a:xfrm>
            <a:off x="785786" y="4429132"/>
            <a:ext cx="5072098" cy="923330"/>
          </a:xfrm>
          <a:prstGeom prst="rect">
            <a:avLst/>
          </a:prstGeom>
          <a:noFill/>
        </p:spPr>
        <p:txBody>
          <a:bodyPr wrap="square" rtlCol="0">
            <a:spAutoFit/>
          </a:bodyPr>
          <a:lstStyle/>
          <a:p>
            <a:r>
              <a:rPr lang="de-DE" dirty="0" smtClean="0">
                <a:solidFill>
                  <a:schemeClr val="bg1"/>
                </a:solidFill>
              </a:rPr>
              <a:t>Diese Prinzipien stehen nicht für sich alleine, sondern beeinflussen sich gegenseitig in ihren Auswirkungen auf den Verein.</a:t>
            </a:r>
            <a:endParaRPr lang="de-DE"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5" name="Inhaltsplatzhalter 2"/>
          <p:cNvSpPr>
            <a:spLocks noGrp="1"/>
          </p:cNvSpPr>
          <p:nvPr>
            <p:ph idx="1"/>
          </p:nvPr>
        </p:nvSpPr>
        <p:spPr/>
        <p:txBody>
          <a:bodyPr>
            <a:normAutofit/>
          </a:bodyPr>
          <a:lstStyle/>
          <a:p>
            <a:pPr algn="ctr">
              <a:buNone/>
            </a:pPr>
            <a:endParaRPr lang="de-DE" sz="3200" dirty="0" smtClean="0"/>
          </a:p>
          <a:p>
            <a:pPr algn="ctr">
              <a:buNone/>
            </a:pPr>
            <a:endParaRPr lang="de-DE" dirty="0"/>
          </a:p>
        </p:txBody>
      </p:sp>
      <p:sp>
        <p:nvSpPr>
          <p:cNvPr id="6" name="Ellipse 5"/>
          <p:cNvSpPr/>
          <p:nvPr/>
        </p:nvSpPr>
        <p:spPr>
          <a:xfrm>
            <a:off x="3571868" y="1714488"/>
            <a:ext cx="2071702" cy="184309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dirty="0" smtClean="0">
                <a:solidFill>
                  <a:schemeClr val="bg1"/>
                </a:solidFill>
              </a:rPr>
              <a:t>Delegierten Prinzip</a:t>
            </a:r>
            <a:endParaRPr lang="de-DE" dirty="0">
              <a:solidFill>
                <a:schemeClr val="bg1"/>
              </a:solidFill>
            </a:endParaRPr>
          </a:p>
        </p:txBody>
      </p:sp>
      <p:sp>
        <p:nvSpPr>
          <p:cNvPr id="7" name="Textfeld 6"/>
          <p:cNvSpPr txBox="1"/>
          <p:nvPr/>
        </p:nvSpPr>
        <p:spPr>
          <a:xfrm>
            <a:off x="785786" y="1571612"/>
            <a:ext cx="2428892" cy="2031325"/>
          </a:xfrm>
          <a:prstGeom prst="rect">
            <a:avLst/>
          </a:prstGeom>
          <a:noFill/>
        </p:spPr>
        <p:txBody>
          <a:bodyPr wrap="square" rtlCol="0">
            <a:spAutoFit/>
          </a:bodyPr>
          <a:lstStyle/>
          <a:p>
            <a:r>
              <a:rPr lang="de-DE" dirty="0" smtClean="0">
                <a:solidFill>
                  <a:schemeClr val="bg1"/>
                </a:solidFill>
              </a:rPr>
              <a:t>Die Stimmen der Mitglieder werden auf Delegierte verteilt, die dann die Rechte der Mitglieder stellvertretend wahrnehmen.</a:t>
            </a:r>
            <a:endParaRPr lang="de-DE" dirty="0">
              <a:solidFill>
                <a:schemeClr val="bg1"/>
              </a:solidFill>
            </a:endParaRPr>
          </a:p>
        </p:txBody>
      </p:sp>
      <p:sp>
        <p:nvSpPr>
          <p:cNvPr id="9" name="Textfeld 8"/>
          <p:cNvSpPr txBox="1"/>
          <p:nvPr/>
        </p:nvSpPr>
        <p:spPr>
          <a:xfrm>
            <a:off x="6000760" y="1643050"/>
            <a:ext cx="2714644" cy="1477328"/>
          </a:xfrm>
          <a:prstGeom prst="rect">
            <a:avLst/>
          </a:prstGeom>
          <a:noFill/>
        </p:spPr>
        <p:txBody>
          <a:bodyPr wrap="square" rtlCol="0">
            <a:spAutoFit/>
          </a:bodyPr>
          <a:lstStyle/>
          <a:p>
            <a:r>
              <a:rPr lang="de-DE" dirty="0" smtClean="0">
                <a:solidFill>
                  <a:schemeClr val="bg1"/>
                </a:solidFill>
              </a:rPr>
              <a:t>Der Stimmenschlüssel kann frei gewählt werden, genauso wie die Bestimmung ( Wahl) der Delegierten.</a:t>
            </a:r>
            <a:endParaRPr lang="de-DE" dirty="0">
              <a:solidFill>
                <a:schemeClr val="bg1"/>
              </a:solidFill>
            </a:endParaRPr>
          </a:p>
        </p:txBody>
      </p:sp>
      <p:sp>
        <p:nvSpPr>
          <p:cNvPr id="10" name="Textfeld 9"/>
          <p:cNvSpPr txBox="1"/>
          <p:nvPr/>
        </p:nvSpPr>
        <p:spPr>
          <a:xfrm>
            <a:off x="1000100" y="4071942"/>
            <a:ext cx="7786742" cy="1477328"/>
          </a:xfrm>
          <a:prstGeom prst="rect">
            <a:avLst/>
          </a:prstGeom>
          <a:noFill/>
        </p:spPr>
        <p:txBody>
          <a:bodyPr wrap="square" rtlCol="0">
            <a:spAutoFit/>
          </a:bodyPr>
          <a:lstStyle/>
          <a:p>
            <a:r>
              <a:rPr lang="de-DE" dirty="0" smtClean="0">
                <a:solidFill>
                  <a:schemeClr val="bg1"/>
                </a:solidFill>
              </a:rPr>
              <a:t>Die Rechte und Pflichten der Mitglieder gehen auf die Delegierten über.</a:t>
            </a:r>
          </a:p>
          <a:p>
            <a:r>
              <a:rPr lang="de-DE" dirty="0" smtClean="0">
                <a:solidFill>
                  <a:schemeClr val="bg1"/>
                </a:solidFill>
              </a:rPr>
              <a:t>Die Mitglieder haben einmal pro Wahlperiode das Recht eine Wahlentscheidung zu treffen. Ansonsten bestimmen die Delegierten, die Geschicke des Vereins.</a:t>
            </a: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Satzung Slow Food</a:t>
            </a:r>
            <a:endParaRPr lang="de-DE" dirty="0"/>
          </a:p>
        </p:txBody>
      </p:sp>
      <p:pic>
        <p:nvPicPr>
          <p:cNvPr id="4" name="Picture 3" descr="C:\Users\Knihade\Documents\Slowfood\Logo's\Schnecken Logo.TIF"/>
          <p:cNvPicPr>
            <a:picLocks noChangeAspect="1" noChangeArrowheads="1"/>
          </p:cNvPicPr>
          <p:nvPr/>
        </p:nvPicPr>
        <p:blipFill>
          <a:blip r:embed="rId2" cstate="print"/>
          <a:srcRect/>
          <a:stretch>
            <a:fillRect/>
          </a:stretch>
        </p:blipFill>
        <p:spPr bwMode="auto">
          <a:xfrm>
            <a:off x="7358082" y="428604"/>
            <a:ext cx="1214446" cy="843151"/>
          </a:xfrm>
          <a:prstGeom prst="rect">
            <a:avLst/>
          </a:prstGeom>
          <a:noFill/>
        </p:spPr>
      </p:pic>
      <p:sp>
        <p:nvSpPr>
          <p:cNvPr id="13" name="Inhaltsplatzhalter 12"/>
          <p:cNvSpPr>
            <a:spLocks noGrp="1"/>
          </p:cNvSpPr>
          <p:nvPr>
            <p:ph idx="1"/>
          </p:nvPr>
        </p:nvSpPr>
        <p:spPr>
          <a:xfrm>
            <a:off x="3286116" y="1428736"/>
            <a:ext cx="2143140" cy="1500198"/>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normAutofit/>
          </a:bodyPr>
          <a:lstStyle/>
          <a:p>
            <a:pPr algn="ctr">
              <a:buNone/>
            </a:pPr>
            <a:r>
              <a:rPr lang="de-DE" sz="1800" dirty="0" smtClean="0">
                <a:solidFill>
                  <a:schemeClr val="bg1"/>
                </a:solidFill>
              </a:rPr>
              <a:t>Delegierten</a:t>
            </a:r>
          </a:p>
          <a:p>
            <a:pPr algn="ctr">
              <a:buNone/>
            </a:pPr>
            <a:r>
              <a:rPr lang="de-DE" sz="1800" dirty="0" smtClean="0">
                <a:solidFill>
                  <a:schemeClr val="bg1"/>
                </a:solidFill>
              </a:rPr>
              <a:t>Prinzip</a:t>
            </a:r>
            <a:endParaRPr lang="de-DE" sz="1800" dirty="0">
              <a:solidFill>
                <a:schemeClr val="bg1"/>
              </a:solidFill>
            </a:endParaRPr>
          </a:p>
        </p:txBody>
      </p:sp>
      <p:sp>
        <p:nvSpPr>
          <p:cNvPr id="14" name="Textfeld 13"/>
          <p:cNvSpPr txBox="1"/>
          <p:nvPr/>
        </p:nvSpPr>
        <p:spPr>
          <a:xfrm>
            <a:off x="500034" y="3000372"/>
            <a:ext cx="3714776" cy="4339650"/>
          </a:xfrm>
          <a:prstGeom prst="rect">
            <a:avLst/>
          </a:prstGeom>
          <a:noFill/>
        </p:spPr>
        <p:txBody>
          <a:bodyPr wrap="square" rtlCol="0">
            <a:spAutoFit/>
          </a:bodyPr>
          <a:lstStyle/>
          <a:p>
            <a:r>
              <a:rPr lang="de-DE" sz="2400" dirty="0" smtClean="0">
                <a:solidFill>
                  <a:schemeClr val="bg1"/>
                </a:solidFill>
              </a:rPr>
              <a:t>Vorteile:</a:t>
            </a:r>
          </a:p>
          <a:p>
            <a:r>
              <a:rPr lang="de-DE" dirty="0" smtClean="0">
                <a:solidFill>
                  <a:schemeClr val="bg1"/>
                </a:solidFill>
              </a:rPr>
              <a:t>Mögliche Reduzierung der Versammlungsgröße.</a:t>
            </a:r>
          </a:p>
          <a:p>
            <a:r>
              <a:rPr lang="de-DE" dirty="0" smtClean="0">
                <a:solidFill>
                  <a:schemeClr val="bg1"/>
                </a:solidFill>
              </a:rPr>
              <a:t>Keine mögliche Beeinflussung der Abstimmungen durch ortsbedingte Zusammensetzung der Mitgliederversammlung.</a:t>
            </a:r>
          </a:p>
          <a:p>
            <a:r>
              <a:rPr lang="de-DE" dirty="0" smtClean="0">
                <a:solidFill>
                  <a:schemeClr val="bg1"/>
                </a:solidFill>
              </a:rPr>
              <a:t>Delegierte sind normalerweise besser in die Themen des Vereins eingebunden.</a:t>
            </a:r>
          </a:p>
          <a:p>
            <a:r>
              <a:rPr lang="de-DE" dirty="0" smtClean="0">
                <a:solidFill>
                  <a:schemeClr val="bg1"/>
                </a:solidFill>
              </a:rPr>
              <a:t>Das Mitglied muss sich nicht mehr um vereinstechnische Details kümmern</a:t>
            </a:r>
          </a:p>
          <a:p>
            <a:endParaRPr lang="de-DE" dirty="0" smtClean="0"/>
          </a:p>
          <a:p>
            <a:endParaRPr lang="de-DE" dirty="0"/>
          </a:p>
        </p:txBody>
      </p:sp>
      <p:sp>
        <p:nvSpPr>
          <p:cNvPr id="16" name="Textfeld 15"/>
          <p:cNvSpPr txBox="1"/>
          <p:nvPr/>
        </p:nvSpPr>
        <p:spPr>
          <a:xfrm>
            <a:off x="4500562" y="3000372"/>
            <a:ext cx="3929090" cy="3508653"/>
          </a:xfrm>
          <a:prstGeom prst="rect">
            <a:avLst/>
          </a:prstGeom>
          <a:noFill/>
        </p:spPr>
        <p:txBody>
          <a:bodyPr wrap="square" rtlCol="0">
            <a:spAutoFit/>
          </a:bodyPr>
          <a:lstStyle/>
          <a:p>
            <a:r>
              <a:rPr lang="de-DE" sz="2400" dirty="0" smtClean="0">
                <a:solidFill>
                  <a:schemeClr val="bg1"/>
                </a:solidFill>
              </a:rPr>
              <a:t>Nachteile:</a:t>
            </a:r>
          </a:p>
          <a:p>
            <a:r>
              <a:rPr lang="de-DE" dirty="0" smtClean="0">
                <a:solidFill>
                  <a:schemeClr val="bg1"/>
                </a:solidFill>
              </a:rPr>
              <a:t>Mitglieder haben keine unmittelbare </a:t>
            </a:r>
            <a:r>
              <a:rPr lang="de-DE" dirty="0" err="1" smtClean="0">
                <a:solidFill>
                  <a:schemeClr val="bg1"/>
                </a:solidFill>
              </a:rPr>
              <a:t>Einflußmöglichkeit</a:t>
            </a:r>
            <a:r>
              <a:rPr lang="de-DE" dirty="0" smtClean="0">
                <a:solidFill>
                  <a:schemeClr val="bg1"/>
                </a:solidFill>
              </a:rPr>
              <a:t> mehr.</a:t>
            </a:r>
          </a:p>
          <a:p>
            <a:r>
              <a:rPr lang="de-DE" dirty="0" smtClean="0">
                <a:solidFill>
                  <a:schemeClr val="bg1"/>
                </a:solidFill>
              </a:rPr>
              <a:t>Kleine </a:t>
            </a:r>
            <a:r>
              <a:rPr lang="de-DE" dirty="0" err="1" smtClean="0">
                <a:solidFill>
                  <a:schemeClr val="bg1"/>
                </a:solidFill>
              </a:rPr>
              <a:t>Convivien</a:t>
            </a:r>
            <a:r>
              <a:rPr lang="de-DE" dirty="0" smtClean="0">
                <a:solidFill>
                  <a:schemeClr val="bg1"/>
                </a:solidFill>
              </a:rPr>
              <a:t> werden gegenüber den großen stärker gewichtet.</a:t>
            </a:r>
          </a:p>
          <a:p>
            <a:r>
              <a:rPr lang="de-DE" dirty="0" smtClean="0">
                <a:solidFill>
                  <a:schemeClr val="bg1"/>
                </a:solidFill>
              </a:rPr>
              <a:t>Je nach Ausgestaltung sind hohe Kosten zu erwarten. (Auslagenvergütung)</a:t>
            </a:r>
          </a:p>
          <a:p>
            <a:endParaRPr lang="de-DE" dirty="0" smtClean="0"/>
          </a:p>
          <a:p>
            <a:endParaRPr lang="de-DE" dirty="0" smtClean="0"/>
          </a:p>
          <a:p>
            <a:endParaRPr lang="de-DE" dirty="0" smtClean="0"/>
          </a:p>
          <a:p>
            <a:endParaRPr 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2317</Words>
  <Application>Microsoft Office PowerPoint</Application>
  <PresentationFormat>Bildschirmpräsentation (4:3)</PresentationFormat>
  <Paragraphs>243</Paragraphs>
  <Slides>27</Slides>
  <Notes>1</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Ananke</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lpstr>Satzung Slow Food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Satzung Slow Food</dc:title>
  <dc:creator>Knihade</dc:creator>
  <cp:lastModifiedBy>Slow Food</cp:lastModifiedBy>
  <cp:revision>315</cp:revision>
  <dcterms:created xsi:type="dcterms:W3CDTF">2011-10-27T18:38:11Z</dcterms:created>
  <dcterms:modified xsi:type="dcterms:W3CDTF">2011-11-15T14:48:29Z</dcterms:modified>
</cp:coreProperties>
</file>